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2"/>
  </p:notesMasterIdLst>
  <p:sldIdLst>
    <p:sldId id="256" r:id="rId2"/>
    <p:sldId id="275" r:id="rId3"/>
    <p:sldId id="359" r:id="rId4"/>
    <p:sldId id="360" r:id="rId5"/>
    <p:sldId id="361" r:id="rId6"/>
    <p:sldId id="340" r:id="rId7"/>
    <p:sldId id="351" r:id="rId8"/>
    <p:sldId id="333" r:id="rId9"/>
    <p:sldId id="317" r:id="rId10"/>
    <p:sldId id="318" r:id="rId11"/>
    <p:sldId id="319" r:id="rId12"/>
    <p:sldId id="321" r:id="rId13"/>
    <p:sldId id="322" r:id="rId14"/>
    <p:sldId id="323" r:id="rId15"/>
    <p:sldId id="334" r:id="rId16"/>
    <p:sldId id="324" r:id="rId17"/>
    <p:sldId id="325" r:id="rId18"/>
    <p:sldId id="326" r:id="rId19"/>
    <p:sldId id="327" r:id="rId20"/>
    <p:sldId id="328" r:id="rId21"/>
    <p:sldId id="329" r:id="rId22"/>
    <p:sldId id="330" r:id="rId23"/>
    <p:sldId id="331" r:id="rId24"/>
    <p:sldId id="337" r:id="rId25"/>
    <p:sldId id="335" r:id="rId26"/>
    <p:sldId id="336" r:id="rId27"/>
    <p:sldId id="338" r:id="rId28"/>
    <p:sldId id="341" r:id="rId29"/>
    <p:sldId id="345" r:id="rId30"/>
    <p:sldId id="346" r:id="rId31"/>
    <p:sldId id="347" r:id="rId32"/>
    <p:sldId id="348" r:id="rId33"/>
    <p:sldId id="349" r:id="rId34"/>
    <p:sldId id="342" r:id="rId35"/>
    <p:sldId id="343" r:id="rId36"/>
    <p:sldId id="350" r:id="rId37"/>
    <p:sldId id="356" r:id="rId38"/>
    <p:sldId id="353" r:id="rId39"/>
    <p:sldId id="354" r:id="rId40"/>
    <p:sldId id="259" r:id="rId41"/>
  </p:sldIdLst>
  <p:sldSz cx="9144000" cy="5143500" type="screen16x9"/>
  <p:notesSz cx="7099300" cy="10234613"/>
  <p:defaultText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3C3C"/>
    <a:srgbClr val="505050"/>
    <a:srgbClr val="344A9A"/>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70" autoAdjust="0"/>
    <p:restoredTop sz="96404" autoAdjust="0"/>
  </p:normalViewPr>
  <p:slideViewPr>
    <p:cSldViewPr snapToGrid="0" snapToObjects="1">
      <p:cViewPr varScale="1">
        <p:scale>
          <a:sx n="149" d="100"/>
          <a:sy n="149" d="100"/>
        </p:scale>
        <p:origin x="126" y="534"/>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D5276BD3-5747-4CA5-856F-9769319D797D}" type="datetimeFigureOut">
              <a:rPr lang="sv-SE" smtClean="0"/>
              <a:t>2021-03-10</a:t>
            </a:fld>
            <a:endParaRPr lang="sv-SE" dirty="0"/>
          </a:p>
        </p:txBody>
      </p:sp>
      <p:sp>
        <p:nvSpPr>
          <p:cNvPr id="4" name="Platshållare för bildobjekt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A06FB3F0-E093-4198-89D0-4048A5923676}" type="slidenum">
              <a:rPr lang="sv-SE" smtClean="0"/>
              <a:t>‹#›</a:t>
            </a:fld>
            <a:endParaRPr lang="sv-SE" dirty="0"/>
          </a:p>
        </p:txBody>
      </p:sp>
    </p:spTree>
    <p:extLst>
      <p:ext uri="{BB962C8B-B14F-4D97-AF65-F5344CB8AC3E}">
        <p14:creationId xmlns:p14="http://schemas.microsoft.com/office/powerpoint/2010/main" val="4149055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a:t>
            </a:fld>
            <a:endParaRPr lang="sv-SE" dirty="0"/>
          </a:p>
        </p:txBody>
      </p:sp>
    </p:spTree>
    <p:extLst>
      <p:ext uri="{BB962C8B-B14F-4D97-AF65-F5344CB8AC3E}">
        <p14:creationId xmlns:p14="http://schemas.microsoft.com/office/powerpoint/2010/main" val="1671594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28</a:t>
            </a:fld>
            <a:endParaRPr lang="sv-SE" dirty="0"/>
          </a:p>
        </p:txBody>
      </p:sp>
    </p:spTree>
    <p:extLst>
      <p:ext uri="{BB962C8B-B14F-4D97-AF65-F5344CB8AC3E}">
        <p14:creationId xmlns:p14="http://schemas.microsoft.com/office/powerpoint/2010/main" val="466942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29</a:t>
            </a:fld>
            <a:endParaRPr lang="sv-SE" dirty="0"/>
          </a:p>
        </p:txBody>
      </p:sp>
    </p:spTree>
    <p:extLst>
      <p:ext uri="{BB962C8B-B14F-4D97-AF65-F5344CB8AC3E}">
        <p14:creationId xmlns:p14="http://schemas.microsoft.com/office/powerpoint/2010/main" val="22344104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30</a:t>
            </a:fld>
            <a:endParaRPr lang="sv-SE" dirty="0"/>
          </a:p>
        </p:txBody>
      </p:sp>
    </p:spTree>
    <p:extLst>
      <p:ext uri="{BB962C8B-B14F-4D97-AF65-F5344CB8AC3E}">
        <p14:creationId xmlns:p14="http://schemas.microsoft.com/office/powerpoint/2010/main" val="1805954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31</a:t>
            </a:fld>
            <a:endParaRPr lang="sv-SE" dirty="0"/>
          </a:p>
        </p:txBody>
      </p:sp>
    </p:spTree>
    <p:extLst>
      <p:ext uri="{BB962C8B-B14F-4D97-AF65-F5344CB8AC3E}">
        <p14:creationId xmlns:p14="http://schemas.microsoft.com/office/powerpoint/2010/main" val="8951089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32</a:t>
            </a:fld>
            <a:endParaRPr lang="sv-SE" dirty="0"/>
          </a:p>
        </p:txBody>
      </p:sp>
    </p:spTree>
    <p:extLst>
      <p:ext uri="{BB962C8B-B14F-4D97-AF65-F5344CB8AC3E}">
        <p14:creationId xmlns:p14="http://schemas.microsoft.com/office/powerpoint/2010/main" val="2264571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33</a:t>
            </a:fld>
            <a:endParaRPr lang="sv-SE" dirty="0"/>
          </a:p>
        </p:txBody>
      </p:sp>
    </p:spTree>
    <p:extLst>
      <p:ext uri="{BB962C8B-B14F-4D97-AF65-F5344CB8AC3E}">
        <p14:creationId xmlns:p14="http://schemas.microsoft.com/office/powerpoint/2010/main" val="14122761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34</a:t>
            </a:fld>
            <a:endParaRPr lang="sv-SE" dirty="0"/>
          </a:p>
        </p:txBody>
      </p:sp>
    </p:spTree>
    <p:extLst>
      <p:ext uri="{BB962C8B-B14F-4D97-AF65-F5344CB8AC3E}">
        <p14:creationId xmlns:p14="http://schemas.microsoft.com/office/powerpoint/2010/main" val="38034864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37</a:t>
            </a:fld>
            <a:endParaRPr lang="sv-SE" dirty="0"/>
          </a:p>
        </p:txBody>
      </p:sp>
    </p:spTree>
    <p:extLst>
      <p:ext uri="{BB962C8B-B14F-4D97-AF65-F5344CB8AC3E}">
        <p14:creationId xmlns:p14="http://schemas.microsoft.com/office/powerpoint/2010/main" val="3644975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8</a:t>
            </a:fld>
            <a:endParaRPr lang="sv-SE" dirty="0"/>
          </a:p>
        </p:txBody>
      </p:sp>
    </p:spTree>
    <p:extLst>
      <p:ext uri="{BB962C8B-B14F-4D97-AF65-F5344CB8AC3E}">
        <p14:creationId xmlns:p14="http://schemas.microsoft.com/office/powerpoint/2010/main" val="2021311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15</a:t>
            </a:fld>
            <a:endParaRPr lang="sv-SE" dirty="0"/>
          </a:p>
        </p:txBody>
      </p:sp>
    </p:spTree>
    <p:extLst>
      <p:ext uri="{BB962C8B-B14F-4D97-AF65-F5344CB8AC3E}">
        <p14:creationId xmlns:p14="http://schemas.microsoft.com/office/powerpoint/2010/main" val="162533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21</a:t>
            </a:fld>
            <a:endParaRPr lang="sv-SE" dirty="0"/>
          </a:p>
        </p:txBody>
      </p:sp>
    </p:spTree>
    <p:extLst>
      <p:ext uri="{BB962C8B-B14F-4D97-AF65-F5344CB8AC3E}">
        <p14:creationId xmlns:p14="http://schemas.microsoft.com/office/powerpoint/2010/main" val="1738994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22</a:t>
            </a:fld>
            <a:endParaRPr lang="sv-SE" dirty="0"/>
          </a:p>
        </p:txBody>
      </p:sp>
    </p:spTree>
    <p:extLst>
      <p:ext uri="{BB962C8B-B14F-4D97-AF65-F5344CB8AC3E}">
        <p14:creationId xmlns:p14="http://schemas.microsoft.com/office/powerpoint/2010/main" val="2825336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23</a:t>
            </a:fld>
            <a:endParaRPr lang="sv-SE" dirty="0"/>
          </a:p>
        </p:txBody>
      </p:sp>
    </p:spTree>
    <p:extLst>
      <p:ext uri="{BB962C8B-B14F-4D97-AF65-F5344CB8AC3E}">
        <p14:creationId xmlns:p14="http://schemas.microsoft.com/office/powerpoint/2010/main" val="2559925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25</a:t>
            </a:fld>
            <a:endParaRPr lang="sv-SE" dirty="0"/>
          </a:p>
        </p:txBody>
      </p:sp>
    </p:spTree>
    <p:extLst>
      <p:ext uri="{BB962C8B-B14F-4D97-AF65-F5344CB8AC3E}">
        <p14:creationId xmlns:p14="http://schemas.microsoft.com/office/powerpoint/2010/main" val="2143268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26</a:t>
            </a:fld>
            <a:endParaRPr lang="sv-SE" dirty="0"/>
          </a:p>
        </p:txBody>
      </p:sp>
    </p:spTree>
    <p:extLst>
      <p:ext uri="{BB962C8B-B14F-4D97-AF65-F5344CB8AC3E}">
        <p14:creationId xmlns:p14="http://schemas.microsoft.com/office/powerpoint/2010/main" val="509492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EEB42E6-ACD3-47B4-A23C-FB7BD335AA95}" type="slidenum">
              <a:rPr lang="sv-SE" smtClean="0"/>
              <a:t>27</a:t>
            </a:fld>
            <a:endParaRPr lang="sv-SE" dirty="0"/>
          </a:p>
        </p:txBody>
      </p:sp>
    </p:spTree>
    <p:extLst>
      <p:ext uri="{BB962C8B-B14F-4D97-AF65-F5344CB8AC3E}">
        <p14:creationId xmlns:p14="http://schemas.microsoft.com/office/powerpoint/2010/main" val="2970725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sv-SE"/>
              <a:t>Klicka här för att ändra mall för rubrikformat</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sv-SE"/>
              <a:t>Klicka här för att ändra mall för underrubrikformat</a:t>
            </a:r>
            <a:endParaRPr lang="en-US"/>
          </a:p>
        </p:txBody>
      </p:sp>
      <p:sp>
        <p:nvSpPr>
          <p:cNvPr id="4" name="Date Placeholder 3"/>
          <p:cNvSpPr>
            <a:spLocks noGrp="1"/>
          </p:cNvSpPr>
          <p:nvPr>
            <p:ph type="dt" sz="half" idx="10"/>
          </p:nvPr>
        </p:nvSpPr>
        <p:spPr/>
        <p:txBody>
          <a:bodyPr/>
          <a:lstStyle/>
          <a:p>
            <a:fld id="{AB8836C6-9243-41E9-B0A1-27304DC2DF41}" type="datetime1">
              <a:rPr lang="en-US" smtClean="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237032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059ECBF0-E22D-42BD-B4B6-0B698FAD9FC1}" type="datetime1">
              <a:rPr lang="en-US" smtClean="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696259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2"/>
            <a:ext cx="2057400" cy="3290888"/>
          </a:xfrm>
        </p:spPr>
        <p:txBody>
          <a:bodyPr vert="eaVert"/>
          <a:lstStyle/>
          <a:p>
            <a:r>
              <a:rPr lang="sv-SE"/>
              <a:t>Klicka här för att ändra mall för rubrikformat</a:t>
            </a:r>
            <a:endParaRPr lang="en-US"/>
          </a:p>
        </p:txBody>
      </p:sp>
      <p:sp>
        <p:nvSpPr>
          <p:cNvPr id="3" name="Vertical Text Placeholder 2"/>
          <p:cNvSpPr>
            <a:spLocks noGrp="1"/>
          </p:cNvSpPr>
          <p:nvPr>
            <p:ph type="body" orient="vert" idx="1"/>
          </p:nvPr>
        </p:nvSpPr>
        <p:spPr>
          <a:xfrm>
            <a:off x="457200" y="154782"/>
            <a:ext cx="6019800" cy="329088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F7F13B25-91D1-41D1-9C8C-29624A86DC8D}" type="datetime1">
              <a:rPr lang="en-US" smtClean="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948939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Two Content">
    <p:spTree>
      <p:nvGrpSpPr>
        <p:cNvPr id="1" name=""/>
        <p:cNvGrpSpPr/>
        <p:nvPr/>
      </p:nvGrpSpPr>
      <p:grpSpPr>
        <a:xfrm>
          <a:off x="0" y="0"/>
          <a:ext cx="0" cy="0"/>
          <a:chOff x="0" y="0"/>
          <a:chExt cx="0" cy="0"/>
        </a:xfrm>
      </p:grpSpPr>
      <p:sp>
        <p:nvSpPr>
          <p:cNvPr id="2" name="Holder 2"/>
          <p:cNvSpPr>
            <a:spLocks noGrp="1"/>
          </p:cNvSpPr>
          <p:nvPr>
            <p:ph type="title" hasCustomPrompt="1"/>
          </p:nvPr>
        </p:nvSpPr>
        <p:spPr>
          <a:xfrm>
            <a:off x="0" y="-4"/>
            <a:ext cx="9144000" cy="308923"/>
          </a:xfrm>
        </p:spPr>
        <p:txBody>
          <a:bodyPr lIns="0" tIns="0" rIns="0" bIns="0">
            <a:normAutofit/>
          </a:bodyPr>
          <a:lstStyle>
            <a:lvl1pPr algn="ctr">
              <a:defRPr sz="750" b="0" i="0" baseline="0">
                <a:solidFill>
                  <a:schemeClr val="bg2">
                    <a:lumMod val="50000"/>
                  </a:schemeClr>
                </a:solidFill>
                <a:latin typeface="HelveticaNeueLT W1G 55 Roman" panose="020B0604020202020204" pitchFamily="34" charset="0"/>
                <a:cs typeface="Times New Roman"/>
              </a:defRPr>
            </a:lvl1pPr>
          </a:lstStyle>
          <a:p>
            <a:r>
              <a:rPr lang="sv-SE" dirty="0"/>
              <a:t>SEKOM – SOCIOEKONOMISK ANALYS FÖR KOMMUNER</a:t>
            </a:r>
            <a:endParaRPr dirty="0"/>
          </a:p>
        </p:txBody>
      </p:sp>
      <p:sp>
        <p:nvSpPr>
          <p:cNvPr id="3" name="Holder 3"/>
          <p:cNvSpPr>
            <a:spLocks noGrp="1"/>
          </p:cNvSpPr>
          <p:nvPr>
            <p:ph sz="half" idx="2"/>
          </p:nvPr>
        </p:nvSpPr>
        <p:spPr>
          <a:xfrm>
            <a:off x="457201" y="1183006"/>
            <a:ext cx="3977640" cy="49244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183006"/>
            <a:ext cx="3977640" cy="49244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27345F1-26A3-4983-8636-8030F06AE18C}" type="datetime1">
              <a:rPr lang="en-US" smtClean="0"/>
              <a:t>3/10/2021</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extLst>
      <p:ext uri="{BB962C8B-B14F-4D97-AF65-F5344CB8AC3E}">
        <p14:creationId xmlns:p14="http://schemas.microsoft.com/office/powerpoint/2010/main" val="2417994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10"/>
          </p:nvPr>
        </p:nvSpPr>
        <p:spPr/>
        <p:txBody>
          <a:bodyPr/>
          <a:lstStyle/>
          <a:p>
            <a:fld id="{D700758E-4F3B-4A66-AE26-1288BFEBF560}" type="datetime1">
              <a:rPr lang="en-US" smtClean="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174027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sv-SE"/>
              <a:t>Klicka här för att ändra mall för rubrikformat</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48" indent="0">
              <a:buNone/>
              <a:defRPr sz="1800">
                <a:solidFill>
                  <a:schemeClr val="tx1">
                    <a:tint val="75000"/>
                  </a:schemeClr>
                </a:solidFill>
              </a:defRPr>
            </a:lvl2pPr>
            <a:lvl3pPr marL="914296" indent="0">
              <a:buNone/>
              <a:defRPr sz="1600">
                <a:solidFill>
                  <a:schemeClr val="tx1">
                    <a:tint val="75000"/>
                  </a:schemeClr>
                </a:solidFill>
              </a:defRPr>
            </a:lvl3pPr>
            <a:lvl4pPr marL="1371444" indent="0">
              <a:buNone/>
              <a:defRPr sz="1400">
                <a:solidFill>
                  <a:schemeClr val="tx1">
                    <a:tint val="75000"/>
                  </a:schemeClr>
                </a:solidFill>
              </a:defRPr>
            </a:lvl4pPr>
            <a:lvl5pPr marL="1828592" indent="0">
              <a:buNone/>
              <a:defRPr sz="1400">
                <a:solidFill>
                  <a:schemeClr val="tx1">
                    <a:tint val="75000"/>
                  </a:schemeClr>
                </a:solidFill>
              </a:defRPr>
            </a:lvl5pPr>
            <a:lvl6pPr marL="2285740" indent="0">
              <a:buNone/>
              <a:defRPr sz="1400">
                <a:solidFill>
                  <a:schemeClr val="tx1">
                    <a:tint val="75000"/>
                  </a:schemeClr>
                </a:solidFill>
              </a:defRPr>
            </a:lvl6pPr>
            <a:lvl7pPr marL="2742888" indent="0">
              <a:buNone/>
              <a:defRPr sz="1400">
                <a:solidFill>
                  <a:schemeClr val="tx1">
                    <a:tint val="75000"/>
                  </a:schemeClr>
                </a:solidFill>
              </a:defRPr>
            </a:lvl7pPr>
            <a:lvl8pPr marL="3200036" indent="0">
              <a:buNone/>
              <a:defRPr sz="1400">
                <a:solidFill>
                  <a:schemeClr val="tx1">
                    <a:tint val="75000"/>
                  </a:schemeClr>
                </a:solidFill>
              </a:defRPr>
            </a:lvl8pPr>
            <a:lvl9pPr marL="3657184"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6855AE19-1C2C-4566-B6DB-0EF0ED851FB6}" type="datetime1">
              <a:rPr lang="en-US" smtClean="0"/>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231228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Date Placeholder 4"/>
          <p:cNvSpPr>
            <a:spLocks noGrp="1"/>
          </p:cNvSpPr>
          <p:nvPr>
            <p:ph type="dt" sz="half" idx="10"/>
          </p:nvPr>
        </p:nvSpPr>
        <p:spPr/>
        <p:txBody>
          <a:bodyPr/>
          <a:lstStyle/>
          <a:p>
            <a:fld id="{90EF46E6-09C2-41F9-BB67-574E8042849D}" type="datetime1">
              <a:rPr lang="en-US" smtClean="0"/>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1594492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sv-SE"/>
              <a:t>Klicka här för att ändra mall för rubrikformat</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Date Placeholder 6"/>
          <p:cNvSpPr>
            <a:spLocks noGrp="1"/>
          </p:cNvSpPr>
          <p:nvPr>
            <p:ph type="dt" sz="half" idx="10"/>
          </p:nvPr>
        </p:nvSpPr>
        <p:spPr/>
        <p:txBody>
          <a:bodyPr/>
          <a:lstStyle/>
          <a:p>
            <a:fld id="{7A13DD17-D4DF-491D-8615-1D5E092644AD}" type="datetime1">
              <a:rPr lang="en-US" smtClean="0"/>
              <a:t>3/10/2021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4112280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a:p>
        </p:txBody>
      </p:sp>
      <p:sp>
        <p:nvSpPr>
          <p:cNvPr id="3" name="Date Placeholder 2"/>
          <p:cNvSpPr>
            <a:spLocks noGrp="1"/>
          </p:cNvSpPr>
          <p:nvPr>
            <p:ph type="dt" sz="half" idx="10"/>
          </p:nvPr>
        </p:nvSpPr>
        <p:spPr/>
        <p:txBody>
          <a:bodyPr/>
          <a:lstStyle/>
          <a:p>
            <a:fld id="{EE1AA803-9CD6-4689-B7A0-3F1D2698488D}" type="datetime1">
              <a:rPr lang="en-US" smtClean="0"/>
              <a:t>3/10/2021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465510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50EFF-B47D-409E-A284-D0D78699F1B1}" type="datetime1">
              <a:rPr lang="en-US" smtClean="0"/>
              <a:t>3/10/2021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4202172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sv-SE"/>
              <a:t>Klicka här för att ändra mall för rubrikformat</a:t>
            </a:r>
            <a:endParaRPr lang="en-US"/>
          </a:p>
        </p:txBody>
      </p:sp>
      <p:sp>
        <p:nvSpPr>
          <p:cNvPr id="3" name="Content Placeholder 2"/>
          <p:cNvSpPr>
            <a:spLocks noGrp="1"/>
          </p:cNvSpPr>
          <p:nvPr>
            <p:ph idx="1"/>
          </p:nvPr>
        </p:nvSpPr>
        <p:spPr>
          <a:xfrm>
            <a:off x="3575051"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58EFAA0C-4EBA-49EC-920D-FEBFB10AC352}" type="datetime1">
              <a:rPr lang="en-US" smtClean="0"/>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397548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sv-SE"/>
              <a:t>Klicka här för att ändra mall för rubrikformat</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48" indent="0">
              <a:buNone/>
              <a:defRPr sz="2800"/>
            </a:lvl2pPr>
            <a:lvl3pPr marL="914296" indent="0">
              <a:buNone/>
              <a:defRPr sz="2400"/>
            </a:lvl3pPr>
            <a:lvl4pPr marL="1371444"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4" indent="0">
              <a:buNone/>
              <a:defRPr sz="2000"/>
            </a:lvl9pPr>
          </a:lstStyle>
          <a:p>
            <a:r>
              <a:rPr lang="sv-SE" dirty="0"/>
              <a:t>Klicka på ikonen för att lägga till en bild</a:t>
            </a:r>
            <a:endParaRPr lang="en-US"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AF710C9D-A11D-48EF-B2C6-2F55AC72D358}" type="datetime1">
              <a:rPr lang="en-US" smtClean="0"/>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E292F-5A69-5847-BC53-0F0E53C331A9}" type="slidenum">
              <a:t>‹#›</a:t>
            </a:fld>
            <a:endParaRPr lang="en-US" dirty="0"/>
          </a:p>
        </p:txBody>
      </p:sp>
    </p:spTree>
    <p:extLst>
      <p:ext uri="{BB962C8B-B14F-4D97-AF65-F5344CB8AC3E}">
        <p14:creationId xmlns:p14="http://schemas.microsoft.com/office/powerpoint/2010/main" val="416421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30" tIns="45715" rIns="91430" bIns="45715"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30" tIns="45715" rIns="91430" bIns="45715"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30" tIns="45715" rIns="91430" bIns="45715" rtlCol="0" anchor="ctr"/>
          <a:lstStyle>
            <a:lvl1pPr algn="l">
              <a:defRPr sz="1200">
                <a:solidFill>
                  <a:schemeClr val="tx1">
                    <a:tint val="75000"/>
                  </a:schemeClr>
                </a:solidFill>
              </a:defRPr>
            </a:lvl1pPr>
          </a:lstStyle>
          <a:p>
            <a:fld id="{5EB5656F-5A1C-4C3C-91D3-6391838168B6}" type="datetime1">
              <a:rPr lang="en-US" smtClean="0"/>
              <a:t>3/10/2021</a:t>
            </a:fld>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30" tIns="45715" rIns="91430" bIns="45715"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30" tIns="45715" rIns="91430" bIns="45715" rtlCol="0" anchor="ctr"/>
          <a:lstStyle>
            <a:lvl1pPr algn="r">
              <a:defRPr sz="1200">
                <a:solidFill>
                  <a:schemeClr val="tx1">
                    <a:tint val="75000"/>
                  </a:schemeClr>
                </a:solidFill>
              </a:defRPr>
            </a:lvl1pPr>
          </a:lstStyle>
          <a:p>
            <a:fld id="{022E292F-5A69-5847-BC53-0F0E53C331A9}" type="slidenum">
              <a:t>‹#›</a:t>
            </a:fld>
            <a:endParaRPr lang="en-US" dirty="0"/>
          </a:p>
        </p:txBody>
      </p:sp>
      <p:pic>
        <p:nvPicPr>
          <p:cNvPr id="7" name="Picture 2" descr="sidfot logo mönster.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4637870"/>
            <a:ext cx="9144000" cy="505631"/>
          </a:xfrm>
          <a:prstGeom prst="rect">
            <a:avLst/>
          </a:prstGeom>
        </p:spPr>
      </p:pic>
    </p:spTree>
    <p:extLst>
      <p:ext uri="{BB962C8B-B14F-4D97-AF65-F5344CB8AC3E}">
        <p14:creationId xmlns:p14="http://schemas.microsoft.com/office/powerpoint/2010/main" val="538401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457148" rtl="0" eaLnBrk="1" latinLnBrk="0" hangingPunct="1">
        <a:spcBef>
          <a:spcPct val="0"/>
        </a:spcBef>
        <a:buNone/>
        <a:defRPr sz="4400" kern="1200">
          <a:solidFill>
            <a:schemeClr val="tx1"/>
          </a:solidFill>
          <a:latin typeface="+mj-lt"/>
          <a:ea typeface="+mj-ea"/>
          <a:cs typeface="+mj-cs"/>
        </a:defRPr>
      </a:lvl1pPr>
    </p:titleStyle>
    <p:bodyStyle>
      <a:lvl1pPr marL="342861" indent="-342861" algn="l" defTabSz="457148" rtl="0" eaLnBrk="1" latinLnBrk="0" hangingPunct="1">
        <a:spcBef>
          <a:spcPct val="20000"/>
        </a:spcBef>
        <a:buFont typeface="Arial"/>
        <a:buChar char="•"/>
        <a:defRPr sz="3200" kern="1200">
          <a:solidFill>
            <a:schemeClr val="tx1"/>
          </a:solidFill>
          <a:latin typeface="+mn-lt"/>
          <a:ea typeface="+mn-ea"/>
          <a:cs typeface="+mn-cs"/>
        </a:defRPr>
      </a:lvl1pPr>
      <a:lvl2pPr marL="742865" indent="-285717" algn="l" defTabSz="457148" rtl="0" eaLnBrk="1" latinLnBrk="0" hangingPunct="1">
        <a:spcBef>
          <a:spcPct val="20000"/>
        </a:spcBef>
        <a:buFont typeface="Arial"/>
        <a:buChar char="–"/>
        <a:defRPr sz="2800" kern="1200">
          <a:solidFill>
            <a:schemeClr val="tx1"/>
          </a:solidFill>
          <a:latin typeface="+mn-lt"/>
          <a:ea typeface="+mn-ea"/>
          <a:cs typeface="+mn-cs"/>
        </a:defRPr>
      </a:lvl2pPr>
      <a:lvl3pPr marL="1142870" indent="-228574" algn="l" defTabSz="457148" rtl="0" eaLnBrk="1" latinLnBrk="0" hangingPunct="1">
        <a:spcBef>
          <a:spcPct val="20000"/>
        </a:spcBef>
        <a:buFont typeface="Arial"/>
        <a:buChar char="•"/>
        <a:defRPr sz="2400" kern="1200">
          <a:solidFill>
            <a:schemeClr val="tx1"/>
          </a:solidFill>
          <a:latin typeface="+mn-lt"/>
          <a:ea typeface="+mn-ea"/>
          <a:cs typeface="+mn-cs"/>
        </a:defRPr>
      </a:lvl3pPr>
      <a:lvl4pPr marL="1600018" indent="-228574" algn="l" defTabSz="457148" rtl="0" eaLnBrk="1" latinLnBrk="0" hangingPunct="1">
        <a:spcBef>
          <a:spcPct val="20000"/>
        </a:spcBef>
        <a:buFont typeface="Arial"/>
        <a:buChar char="–"/>
        <a:defRPr sz="2000" kern="1200">
          <a:solidFill>
            <a:schemeClr val="tx1"/>
          </a:solidFill>
          <a:latin typeface="+mn-lt"/>
          <a:ea typeface="+mn-ea"/>
          <a:cs typeface="+mn-cs"/>
        </a:defRPr>
      </a:lvl4pPr>
      <a:lvl5pPr marL="2057166" indent="-228574" algn="l" defTabSz="457148" rtl="0" eaLnBrk="1" latinLnBrk="0" hangingPunct="1">
        <a:spcBef>
          <a:spcPct val="20000"/>
        </a:spcBef>
        <a:buFont typeface="Arial"/>
        <a:buChar char="»"/>
        <a:defRPr sz="2000" kern="1200">
          <a:solidFill>
            <a:schemeClr val="tx1"/>
          </a:solidFill>
          <a:latin typeface="+mn-lt"/>
          <a:ea typeface="+mn-ea"/>
          <a:cs typeface="+mn-cs"/>
        </a:defRPr>
      </a:lvl5pPr>
      <a:lvl6pPr marL="2514314" indent="-228574" algn="l" defTabSz="457148" rtl="0" eaLnBrk="1" latinLnBrk="0" hangingPunct="1">
        <a:spcBef>
          <a:spcPct val="20000"/>
        </a:spcBef>
        <a:buFont typeface="Arial"/>
        <a:buChar char="•"/>
        <a:defRPr sz="2000" kern="1200">
          <a:solidFill>
            <a:schemeClr val="tx1"/>
          </a:solidFill>
          <a:latin typeface="+mn-lt"/>
          <a:ea typeface="+mn-ea"/>
          <a:cs typeface="+mn-cs"/>
        </a:defRPr>
      </a:lvl6pPr>
      <a:lvl7pPr marL="2971462" indent="-228574" algn="l" defTabSz="457148" rtl="0" eaLnBrk="1" latinLnBrk="0" hangingPunct="1">
        <a:spcBef>
          <a:spcPct val="20000"/>
        </a:spcBef>
        <a:buFont typeface="Arial"/>
        <a:buChar char="•"/>
        <a:defRPr sz="2000" kern="1200">
          <a:solidFill>
            <a:schemeClr val="tx1"/>
          </a:solidFill>
          <a:latin typeface="+mn-lt"/>
          <a:ea typeface="+mn-ea"/>
          <a:cs typeface="+mn-cs"/>
        </a:defRPr>
      </a:lvl7pPr>
      <a:lvl8pPr marL="3428610" indent="-228574" algn="l" defTabSz="457148" rtl="0" eaLnBrk="1" latinLnBrk="0" hangingPunct="1">
        <a:spcBef>
          <a:spcPct val="20000"/>
        </a:spcBef>
        <a:buFont typeface="Arial"/>
        <a:buChar char="•"/>
        <a:defRPr sz="2000" kern="1200">
          <a:solidFill>
            <a:schemeClr val="tx1"/>
          </a:solidFill>
          <a:latin typeface="+mn-lt"/>
          <a:ea typeface="+mn-ea"/>
          <a:cs typeface="+mn-cs"/>
        </a:defRPr>
      </a:lvl8pPr>
      <a:lvl9pPr marL="3885758" indent="-228574" algn="l" defTabSz="45714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5.xml"/><Relationship Id="rId18" Type="http://schemas.openxmlformats.org/officeDocument/2006/relationships/slide" Target="slide20.xml"/><Relationship Id="rId26" Type="http://schemas.openxmlformats.org/officeDocument/2006/relationships/slide" Target="slide28.xml"/><Relationship Id="rId3" Type="http://schemas.openxmlformats.org/officeDocument/2006/relationships/slide" Target="slide3.xml"/><Relationship Id="rId21" Type="http://schemas.openxmlformats.org/officeDocument/2006/relationships/slide" Target="slide23.xml"/><Relationship Id="rId34" Type="http://schemas.openxmlformats.org/officeDocument/2006/relationships/slide" Target="slide37.xml"/><Relationship Id="rId7" Type="http://schemas.openxmlformats.org/officeDocument/2006/relationships/slide" Target="slide9.xml"/><Relationship Id="rId12" Type="http://schemas.openxmlformats.org/officeDocument/2006/relationships/slide" Target="slide14.xml"/><Relationship Id="rId17" Type="http://schemas.openxmlformats.org/officeDocument/2006/relationships/slide" Target="slide19.xml"/><Relationship Id="rId25" Type="http://schemas.openxmlformats.org/officeDocument/2006/relationships/slide" Target="slide27.xml"/><Relationship Id="rId33" Type="http://schemas.openxmlformats.org/officeDocument/2006/relationships/slide" Target="slide35.xml"/><Relationship Id="rId2" Type="http://schemas.openxmlformats.org/officeDocument/2006/relationships/image" Target="../media/image4.png"/><Relationship Id="rId16" Type="http://schemas.openxmlformats.org/officeDocument/2006/relationships/slide" Target="slide18.xml"/><Relationship Id="rId20" Type="http://schemas.openxmlformats.org/officeDocument/2006/relationships/slide" Target="slide22.xml"/><Relationship Id="rId29" Type="http://schemas.openxmlformats.org/officeDocument/2006/relationships/slide" Target="slide31.xml"/><Relationship Id="rId1" Type="http://schemas.openxmlformats.org/officeDocument/2006/relationships/slideLayout" Target="../slideLayouts/slideLayout6.xml"/><Relationship Id="rId6" Type="http://schemas.openxmlformats.org/officeDocument/2006/relationships/slide" Target="slide8.xml"/><Relationship Id="rId11" Type="http://schemas.openxmlformats.org/officeDocument/2006/relationships/slide" Target="slide13.xml"/><Relationship Id="rId24" Type="http://schemas.openxmlformats.org/officeDocument/2006/relationships/slide" Target="slide26.xml"/><Relationship Id="rId32" Type="http://schemas.openxmlformats.org/officeDocument/2006/relationships/slide" Target="slide34.xml"/><Relationship Id="rId5" Type="http://schemas.openxmlformats.org/officeDocument/2006/relationships/slide" Target="slide6.xml"/><Relationship Id="rId15" Type="http://schemas.openxmlformats.org/officeDocument/2006/relationships/slide" Target="slide17.xml"/><Relationship Id="rId23" Type="http://schemas.openxmlformats.org/officeDocument/2006/relationships/slide" Target="slide25.xml"/><Relationship Id="rId28" Type="http://schemas.openxmlformats.org/officeDocument/2006/relationships/slide" Target="slide30.xml"/><Relationship Id="rId10" Type="http://schemas.openxmlformats.org/officeDocument/2006/relationships/slide" Target="slide12.xml"/><Relationship Id="rId19" Type="http://schemas.openxmlformats.org/officeDocument/2006/relationships/slide" Target="slide21.xml"/><Relationship Id="rId31" Type="http://schemas.openxmlformats.org/officeDocument/2006/relationships/slide" Target="slide33.xml"/><Relationship Id="rId4" Type="http://schemas.openxmlformats.org/officeDocument/2006/relationships/slide" Target="slide4.xml"/><Relationship Id="rId9" Type="http://schemas.openxmlformats.org/officeDocument/2006/relationships/slide" Target="slide11.xml"/><Relationship Id="rId14" Type="http://schemas.openxmlformats.org/officeDocument/2006/relationships/slide" Target="slide16.xml"/><Relationship Id="rId22" Type="http://schemas.openxmlformats.org/officeDocument/2006/relationships/slide" Target="slide24.xml"/><Relationship Id="rId27" Type="http://schemas.openxmlformats.org/officeDocument/2006/relationships/slide" Target="slide29.xml"/><Relationship Id="rId30" Type="http://schemas.openxmlformats.org/officeDocument/2006/relationships/slide" Target="slide32.xml"/><Relationship Id="rId35" Type="http://schemas.openxmlformats.org/officeDocument/2006/relationships/slide" Target="slide38.xml"/></Relationships>
</file>

<file path=ppt/slides/_rels/slide2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6.wmf"/></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7.wmf"/></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8.wmf"/></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9.wmf"/></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0.wmf"/></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1.wmf"/></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2.wm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23.wmf"/></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24.wmf"/></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25.wmf"/></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26.wmf"/></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studios.statisticon.se/dodlighet" TargetMode="External"/><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C183D7F6-B498-43B3-948B-1728B52AA6E4}">
                <adec:decorative xmlns=""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8072"/>
          </a:xfrm>
          <a:prstGeom prst="rect">
            <a:avLst/>
          </a:prstGeom>
        </p:spPr>
      </p:pic>
      <p:sp>
        <p:nvSpPr>
          <p:cNvPr id="5" name="Rectangle 4">
            <a:extLst>
              <a:ext uri="{C183D7F6-B498-43B3-948B-1728B52AA6E4}">
                <adec:decorative xmlns="" xmlns:adec="http://schemas.microsoft.com/office/drawing/2017/decorative" val="1"/>
              </a:ext>
            </a:extLst>
          </p:cNvPr>
          <p:cNvSpPr/>
          <p:nvPr/>
        </p:nvSpPr>
        <p:spPr>
          <a:xfrm>
            <a:off x="0" y="944686"/>
            <a:ext cx="9144000" cy="277985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a:endParaRPr lang="en-US" dirty="0"/>
          </a:p>
        </p:txBody>
      </p:sp>
      <p:pic>
        <p:nvPicPr>
          <p:cNvPr id="6" name="Picture 5" descr="Statisticons logotyp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8270" y="1122100"/>
            <a:ext cx="1087460" cy="811455"/>
          </a:xfrm>
          <a:prstGeom prst="rect">
            <a:avLst/>
          </a:prstGeom>
        </p:spPr>
      </p:pic>
      <p:sp>
        <p:nvSpPr>
          <p:cNvPr id="10" name="TextBox 9"/>
          <p:cNvSpPr txBox="1">
            <a:spLocks noGrp="1"/>
          </p:cNvSpPr>
          <p:nvPr>
            <p:ph type="title" idx="4294967295"/>
          </p:nvPr>
        </p:nvSpPr>
        <p:spPr>
          <a:xfrm>
            <a:off x="0" y="2377507"/>
            <a:ext cx="9144000" cy="584765"/>
          </a:xfrm>
          <a:prstGeom prst="rect">
            <a:avLst/>
          </a:prstGeom>
          <a:noFill/>
          <a:ln>
            <a:noFill/>
            <a:prstDash/>
          </a:ln>
          <a:effectLst/>
        </p:spPr>
        <p:txBody>
          <a:bodyPr rot="0" spcFirstLastPara="0" vertOverflow="overflow" horzOverflow="overflow" vert="horz" wrap="square" lIns="91430" tIns="45715" rIns="91430" bIns="45715" numCol="1" spcCol="0" rtlCol="0" fromWordArt="0" anchor="t" anchorCtr="0" forceAA="0" compatLnSpc="1">
            <a:prstTxWarp prst="textNoShape">
              <a:avLst/>
            </a:prstTxWarp>
            <a:spAutoFit/>
          </a:bodyPr>
          <a:lstStyle/>
          <a:p>
            <a:pPr marL="0" marR="0" lvl="0" indent="0" algn="ctr" defTabSz="457148" rtl="0" eaLnBrk="1" fontAlgn="auto" latinLnBrk="0" hangingPunct="1">
              <a:lnSpc>
                <a:spcPct val="100000"/>
              </a:lnSpc>
              <a:spcBef>
                <a:spcPts val="0"/>
              </a:spcBef>
              <a:spcAft>
                <a:spcPts val="0"/>
              </a:spcAft>
              <a:buClrTx/>
              <a:buSzTx/>
              <a:buFontTx/>
              <a:buNone/>
              <a:tabLst/>
              <a:defRPr/>
            </a:pPr>
            <a:r>
              <a:rPr kumimoji="0" lang="sv-SE" sz="3200" b="0" i="0" u="none" strike="noStrike" kern="1200" cap="none" spc="0" normalizeH="0" baseline="0" noProof="0">
                <a:ln>
                  <a:noFill/>
                </a:ln>
                <a:solidFill>
                  <a:schemeClr val="tx1">
                    <a:lumMod val="75000"/>
                  </a:schemeClr>
                </a:solidFill>
                <a:effectLst/>
                <a:uLnTx/>
                <a:uFillTx/>
                <a:latin typeface="HelveticaNeueLT W1G 55 Roman"/>
                <a:ea typeface="+mn-ea"/>
                <a:cs typeface="HelveticaNeueLT W1G 55 Roman"/>
              </a:rPr>
              <a:t>BEFOLKNINGSPROGNOS </a:t>
            </a:r>
            <a:r>
              <a:rPr kumimoji="0" lang="sv-SE" sz="3200" b="0" i="0" u="none" strike="noStrike" kern="1200" cap="none" spc="0" normalizeH="0" baseline="0" noProof="0" smtClean="0">
                <a:ln>
                  <a:noFill/>
                </a:ln>
                <a:solidFill>
                  <a:schemeClr val="tx1">
                    <a:lumMod val="75000"/>
                  </a:schemeClr>
                </a:solidFill>
                <a:effectLst/>
                <a:uLnTx/>
                <a:uFillTx/>
                <a:latin typeface="HelveticaNeueLT W1G 55 Roman"/>
                <a:ea typeface="+mn-ea"/>
                <a:cs typeface="HelveticaNeueLT W1G 55 Roman"/>
              </a:rPr>
              <a:t>2021 </a:t>
            </a:r>
            <a:r>
              <a:rPr kumimoji="0" lang="sv-SE" sz="3200" b="0" i="0" u="none" strike="noStrike" kern="1200" cap="none" spc="0" normalizeH="0" baseline="0" noProof="0">
                <a:ln>
                  <a:noFill/>
                </a:ln>
                <a:solidFill>
                  <a:schemeClr val="tx1">
                    <a:lumMod val="75000"/>
                  </a:schemeClr>
                </a:solidFill>
                <a:effectLst/>
                <a:uLnTx/>
                <a:uFillTx/>
                <a:latin typeface="HelveticaNeueLT W1G 55 Roman"/>
                <a:ea typeface="+mn-ea"/>
                <a:cs typeface="HelveticaNeueLT W1G 55 Roman"/>
              </a:rPr>
              <a:t>- </a:t>
            </a:r>
            <a:r>
              <a:rPr kumimoji="0" lang="sv-SE" sz="3200" b="0" i="0" u="none" strike="noStrike" kern="1200" cap="none" spc="0" normalizeH="0" baseline="0" noProof="0" smtClean="0">
                <a:ln>
                  <a:noFill/>
                </a:ln>
                <a:solidFill>
                  <a:schemeClr val="tx1">
                    <a:lumMod val="75000"/>
                  </a:schemeClr>
                </a:solidFill>
                <a:effectLst/>
                <a:uLnTx/>
                <a:uFillTx/>
                <a:latin typeface="HelveticaNeueLT W1G 55 Roman"/>
                <a:ea typeface="+mn-ea"/>
                <a:cs typeface="HelveticaNeueLT W1G 55 Roman"/>
              </a:rPr>
              <a:t>2030  </a:t>
            </a:r>
            <a:endParaRPr kumimoji="0" lang="en-US" sz="3200" b="0" i="0" u="none" strike="noStrike" kern="1200" cap="none" spc="0" normalizeH="0" baseline="0" noProof="0" dirty="0">
              <a:ln>
                <a:noFill/>
              </a:ln>
              <a:solidFill>
                <a:schemeClr val="tx1">
                  <a:lumMod val="75000"/>
                </a:schemeClr>
              </a:solidFill>
              <a:effectLst/>
              <a:uLnTx/>
              <a:uFillTx/>
              <a:latin typeface="HelveticaNeueLT W1G 55 Roman"/>
              <a:ea typeface="+mn-ea"/>
              <a:cs typeface="HelveticaNeueLT W1G 55 Roman"/>
            </a:endParaRPr>
          </a:p>
        </p:txBody>
      </p:sp>
      <p:sp>
        <p:nvSpPr>
          <p:cNvPr id="11" name="TextBox 10"/>
          <p:cNvSpPr txBox="1"/>
          <p:nvPr/>
        </p:nvSpPr>
        <p:spPr>
          <a:xfrm>
            <a:off x="0" y="3068249"/>
            <a:ext cx="9144000" cy="400099"/>
          </a:xfrm>
          <a:prstGeom prst="rect">
            <a:avLst/>
          </a:prstGeom>
          <a:noFill/>
        </p:spPr>
        <p:txBody>
          <a:bodyPr wrap="square" lIns="91430" tIns="45715" rIns="91430" bIns="45715" rtlCol="0">
            <a:spAutoFit/>
          </a:bodyPr>
          <a:lstStyle/>
          <a:p>
            <a:pPr algn="ctr"/>
            <a:r>
              <a:rPr lang="da-DK" sz="2000" smtClean="0">
                <a:solidFill>
                  <a:schemeClr val="tx1">
                    <a:lumMod val="75000"/>
                  </a:schemeClr>
                </a:solidFill>
                <a:latin typeface="HelveticaNeueLT W1G 56 It"/>
                <a:cs typeface="HelveticaNeueLT W1G 56 It"/>
              </a:rPr>
              <a:t>ÄNGELHOLMS KOMMUN</a:t>
            </a:r>
            <a:endParaRPr lang="en-US" sz="2000" dirty="0">
              <a:solidFill>
                <a:schemeClr val="tx1">
                  <a:lumMod val="75000"/>
                </a:schemeClr>
              </a:solidFill>
              <a:latin typeface="HelveticaNeueLT W1G 56 It"/>
              <a:cs typeface="HelveticaNeueLT W1G 56 It"/>
            </a:endParaRPr>
          </a:p>
        </p:txBody>
      </p:sp>
    </p:spTree>
    <p:extLst>
      <p:ext uri="{BB962C8B-B14F-4D97-AF65-F5344CB8AC3E}">
        <p14:creationId xmlns:p14="http://schemas.microsoft.com/office/powerpoint/2010/main" val="2027785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8687759E-56D3-4D7C-A9D7-35FC2BDC03C5}"/>
              </a:ext>
              <a:ext uri="{C183D7F6-B498-43B3-948B-1728B52AA6E4}">
                <adec:decorative xmlns="" xmlns:adec="http://schemas.microsoft.com/office/drawing/2017/decorative" val="0"/>
              </a:ext>
            </a:extLst>
          </p:cNvPr>
          <p:cNvSpPr>
            <a:spLocks noGrp="1"/>
          </p:cNvSpPr>
          <p:nvPr>
            <p:ph type="title"/>
          </p:nvPr>
        </p:nvSpPr>
        <p:spPr/>
        <p:txBody>
          <a:bodyPr/>
          <a:lstStyle/>
          <a:p>
            <a:r>
              <a:rPr lang="sv-SE" sz="800" b="1" dirty="0">
                <a:solidFill>
                  <a:schemeClr val="tx1">
                    <a:lumMod val="75000"/>
                  </a:schemeClr>
                </a:solidFill>
              </a:rPr>
              <a:t>FOLKMÄNGDENS UTVECKLINGSTAKT</a:t>
            </a:r>
            <a:endParaRPr lang="sv-SE" dirty="0"/>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10</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493A8FAF-7642-4A53-A701-802FDD583FC9}"/>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2479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FOLKMÄNGDENS</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UTVECKLINGSTAKT</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den årliga procentuella förändringen av </a:t>
            </a:r>
            <a:r>
              <a:rPr lang="sv-SE" sz="900" i="1">
                <a:solidFill>
                  <a:schemeClr val="tx1">
                    <a:lumMod val="75000"/>
                  </a:schemeClr>
                </a:solidFill>
                <a:latin typeface="HelveticaNeueLT W1G 55 Roman" panose="020B0604020202020204" pitchFamily="34" charset="0"/>
              </a:rPr>
              <a:t>folkmängden </a:t>
            </a:r>
            <a:r>
              <a:rPr lang="sv-SE" sz="900" i="1" smtClean="0">
                <a:solidFill>
                  <a:schemeClr val="tx1">
                    <a:lumMod val="75000"/>
                  </a:schemeClr>
                </a:solidFill>
                <a:latin typeface="HelveticaNeueLT W1G 55 Roman" panose="020B0604020202020204" pitchFamily="34" charset="0"/>
              </a:rPr>
              <a:t>1980-2020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utveckling </a:t>
            </a:r>
            <a:r>
              <a:rPr lang="sv-SE" sz="900" i="1" smtClean="0">
                <a:solidFill>
                  <a:schemeClr val="tx1">
                    <a:lumMod val="75000"/>
                  </a:schemeClr>
                </a:solidFill>
                <a:latin typeface="HelveticaNeueLT W1G 55 Roman" panose="020B0604020202020204" pitchFamily="34" charset="0"/>
              </a:rPr>
              <a:t>2021-2030.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diagrammet till höger kan man jämföra kommunens procentuella förändring av folkmängden med riket. Den årliga förändringstakten visar med hur många procent kommunen växer under ett år. Negativa tal innebär att folkmängden minskar under året. Förändringen under t.ex. </a:t>
            </a:r>
            <a:r>
              <a:rPr lang="sv-SE" sz="900">
                <a:solidFill>
                  <a:schemeClr val="tx1">
                    <a:lumMod val="75000"/>
                  </a:schemeClr>
                </a:solidFill>
                <a:latin typeface="HelveticaNeueLT W1G 55 Roman" panose="020B0604020202020204" pitchFamily="34" charset="0"/>
              </a:rPr>
              <a:t>år </a:t>
            </a:r>
            <a:r>
              <a:rPr lang="sv-SE" sz="900" smtClean="0">
                <a:solidFill>
                  <a:schemeClr val="tx1">
                    <a:lumMod val="75000"/>
                  </a:schemeClr>
                </a:solidFill>
                <a:latin typeface="HelveticaNeueLT W1G 55 Roman" panose="020B0604020202020204" pitchFamily="34" charset="0"/>
              </a:rPr>
              <a:t>2021 </a:t>
            </a:r>
            <a:r>
              <a:rPr lang="sv-SE" sz="900" dirty="0">
                <a:solidFill>
                  <a:schemeClr val="tx1">
                    <a:lumMod val="75000"/>
                  </a:schemeClr>
                </a:solidFill>
                <a:latin typeface="HelveticaNeueLT W1G 55 Roman" panose="020B0604020202020204" pitchFamily="34" charset="0"/>
              </a:rPr>
              <a:t>beräknas </a:t>
            </a:r>
            <a:r>
              <a:rPr lang="sv-SE" sz="900">
                <a:solidFill>
                  <a:schemeClr val="tx1">
                    <a:lumMod val="75000"/>
                  </a:schemeClr>
                </a:solidFill>
                <a:latin typeface="HelveticaNeueLT W1G 55 Roman" panose="020B0604020202020204" pitchFamily="34" charset="0"/>
              </a:rPr>
              <a:t>som </a:t>
            </a:r>
            <a:r>
              <a:rPr lang="sv-SE" sz="900" smtClean="0">
                <a:solidFill>
                  <a:schemeClr val="tx1">
                    <a:lumMod val="75000"/>
                  </a:schemeClr>
                </a:solidFill>
                <a:latin typeface="HelveticaNeueLT W1G 55 Roman" panose="020B0604020202020204" pitchFamily="34" charset="0"/>
              </a:rPr>
              <a:t>Folkmängd(2021) </a:t>
            </a:r>
            <a:r>
              <a:rPr lang="sv-SE" sz="900" dirty="0">
                <a:solidFill>
                  <a:schemeClr val="tx1">
                    <a:lumMod val="75000"/>
                  </a:schemeClr>
                </a:solidFill>
                <a:latin typeface="HelveticaNeueLT W1G 55 Roman" panose="020B0604020202020204" pitchFamily="34" charset="0"/>
              </a:rPr>
              <a:t>dividerat </a:t>
            </a:r>
            <a:r>
              <a:rPr lang="sv-SE" sz="900">
                <a:solidFill>
                  <a:schemeClr val="tx1">
                    <a:lumMod val="75000"/>
                  </a:schemeClr>
                </a:solidFill>
                <a:latin typeface="HelveticaNeueLT W1G 55 Roman" panose="020B0604020202020204" pitchFamily="34" charset="0"/>
              </a:rPr>
              <a:t>med </a:t>
            </a:r>
            <a:r>
              <a:rPr lang="sv-SE" sz="900" smtClean="0">
                <a:solidFill>
                  <a:schemeClr val="tx1">
                    <a:lumMod val="75000"/>
                  </a:schemeClr>
                </a:solidFill>
                <a:latin typeface="HelveticaNeueLT W1G 55 Roman" panose="020B0604020202020204" pitchFamily="34" charset="0"/>
              </a:rPr>
              <a:t>Folkmängd(2020)     </a:t>
            </a:r>
            <a:r>
              <a:rPr lang="sv-SE" sz="900" dirty="0">
                <a:solidFill>
                  <a:schemeClr val="tx1">
                    <a:lumMod val="75000"/>
                  </a:schemeClr>
                </a:solidFill>
                <a:latin typeface="HelveticaNeueLT W1G 55 Roman" panose="020B0604020202020204" pitchFamily="34" charset="0"/>
              </a:rPr>
              <a:t>minus 1.</a:t>
            </a: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diagram som visar faktisk och prognostiserad procentuell förändring av folkmängden per år, i kommunen och i riket, för åren 1980 till 2030." title="Procentuell förändring av folkmängden i Ängelholms kommun 1980 till 2030"/>
          <p:cNvPicPr>
            <a:picLocks noChangeAspect="1"/>
          </p:cNvPicPr>
          <p:nvPr/>
        </p:nvPicPr>
        <p:blipFill>
          <a:blip r:embed="rId3"/>
          <a:stretch>
            <a:fillRect/>
          </a:stretch>
        </p:blipFill>
        <p:spPr>
          <a:xfrm>
            <a:off x="2768600" y="381000"/>
            <a:ext cx="5497933" cy="4267200"/>
          </a:xfrm>
          <a:prstGeom prst="rect">
            <a:avLst/>
          </a:prstGeom>
        </p:spPr>
      </p:pic>
    </p:spTree>
    <p:extLst>
      <p:ext uri="{BB962C8B-B14F-4D97-AF65-F5344CB8AC3E}">
        <p14:creationId xmlns:p14="http://schemas.microsoft.com/office/powerpoint/2010/main" val="165740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B27D6DC2-3014-498F-BFF0-DAEDA4E3B0C9}"/>
              </a:ext>
            </a:extLst>
          </p:cNvPr>
          <p:cNvSpPr>
            <a:spLocks noGrp="1"/>
          </p:cNvSpPr>
          <p:nvPr>
            <p:ph type="title"/>
          </p:nvPr>
        </p:nvSpPr>
        <p:spPr/>
        <p:txBody>
          <a:bodyPr/>
          <a:lstStyle/>
          <a:p>
            <a:r>
              <a:rPr lang="sv-SE" sz="800" b="1" dirty="0">
                <a:solidFill>
                  <a:schemeClr val="tx1">
                    <a:lumMod val="75000"/>
                  </a:schemeClr>
                </a:solidFill>
              </a:rPr>
              <a:t>FÖRSÖRJNINGSBÖRDA</a:t>
            </a:r>
            <a:endParaRPr lang="sv-SE" dirty="0"/>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11</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EEB24C27-9F4D-4B5E-9044-1C9998E4A93E}"/>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FÖRSÖRJNINGSBÖRDA</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Kvoten mellan antalet invånare i icke yrkesverksam ålder (0-19 år och 65 år eller äldre) och antalet i yrkesverksam ålder (20-64). 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Försörjningsbörda är ett demografiskt mått som visar på relationen mellan antalet personer som behöver bli försörjda och antalet personer som kan bidra till deras försörjning. Uttrycket beskriver hur många personer en person i yrkesverksam ålder måste försörja förutom sig själv. Försörjnings-bördan kan delas upp i två delar, en del från barn och ungdomar (0-19 år) och en del från äldre (65+).</a:t>
            </a: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diagram som visar faktisk och prognostiserad försörjningsbörda per år för åren 1980 till 2030, dels total och dels uppdelad på barn och ungdomar (0 till 19 år) respektive äldre (65 år eller åldre). Rikets motsvarighet finns med med för jämförelse." title="Försörjningsbörda i Ängelholms kommun 1980 till 2030"/>
          <p:cNvPicPr>
            <a:picLocks noChangeAspect="1"/>
          </p:cNvPicPr>
          <p:nvPr/>
        </p:nvPicPr>
        <p:blipFill>
          <a:blip r:embed="rId3"/>
          <a:stretch>
            <a:fillRect/>
          </a:stretch>
        </p:blipFill>
        <p:spPr>
          <a:xfrm>
            <a:off x="2768600" y="381000"/>
            <a:ext cx="5576663" cy="4267200"/>
          </a:xfrm>
          <a:prstGeom prst="rect">
            <a:avLst/>
          </a:prstGeom>
        </p:spPr>
      </p:pic>
    </p:spTree>
    <p:extLst>
      <p:ext uri="{BB962C8B-B14F-4D97-AF65-F5344CB8AC3E}">
        <p14:creationId xmlns:p14="http://schemas.microsoft.com/office/powerpoint/2010/main" val="3319883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885BED02-C23B-4091-9048-45F9F984A832}"/>
              </a:ext>
            </a:extLst>
          </p:cNvPr>
          <p:cNvSpPr>
            <a:spLocks noGrp="1"/>
          </p:cNvSpPr>
          <p:nvPr>
            <p:ph type="title"/>
          </p:nvPr>
        </p:nvSpPr>
        <p:spPr/>
        <p:txBody>
          <a:bodyPr/>
          <a:lstStyle/>
          <a:p>
            <a:pPr>
              <a:lnSpc>
                <a:spcPct val="150000"/>
              </a:lnSpc>
            </a:pPr>
            <a:r>
              <a:rPr lang="sv-SE" sz="800" b="1" dirty="0">
                <a:solidFill>
                  <a:schemeClr val="tx1">
                    <a:lumMod val="75000"/>
                  </a:schemeClr>
                </a:solidFill>
              </a:rPr>
              <a:t>FÖDDA, DÖDA OCH FÖDELSEÖVERSKOTT</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12</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DA77B733-A6C5-4BF7-83CA-559FACEBCB7A}"/>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FÖDDA, DÖDA OCH FÖDELSEÖVERSKOTT</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födda och </a:t>
            </a:r>
            <a:r>
              <a:rPr lang="sv-SE" sz="900" i="1">
                <a:solidFill>
                  <a:schemeClr val="tx1">
                    <a:lumMod val="75000"/>
                  </a:schemeClr>
                </a:solidFill>
                <a:latin typeface="HelveticaNeueLT W1G 55 Roman" panose="020B0604020202020204" pitchFamily="34" charset="0"/>
              </a:rPr>
              <a:t>döda </a:t>
            </a:r>
            <a:r>
              <a:rPr lang="sv-SE" sz="900" i="1" smtClean="0">
                <a:solidFill>
                  <a:schemeClr val="tx1">
                    <a:lumMod val="75000"/>
                  </a:schemeClr>
                </a:solidFill>
                <a:latin typeface="HelveticaNeueLT W1G 55 Roman" panose="020B0604020202020204" pitchFamily="34" charset="0"/>
              </a:rPr>
              <a:t>1980-2020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a:t>
            </a:r>
            <a:r>
              <a:rPr lang="sv-SE" sz="900" i="1" smtClean="0">
                <a:solidFill>
                  <a:schemeClr val="tx1">
                    <a:lumMod val="75000"/>
                  </a:schemeClr>
                </a:solidFill>
                <a:latin typeface="HelveticaNeueLT W1G 55 Roman" panose="020B0604020202020204" pitchFamily="34" charset="0"/>
              </a:rPr>
              <a:t>2021-2030</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smtClean="0">
                <a:solidFill>
                  <a:schemeClr val="tx1">
                    <a:lumMod val="75000"/>
                  </a:schemeClr>
                </a:solidFill>
                <a:latin typeface="HelveticaNeueLT W1G 55 Roman" panose="020B0604020202020204" pitchFamily="34" charset="0"/>
              </a:rPr>
              <a:t>Antalet födda minus döda kallas för födelseöverskott eller naturlig befolkningsökning. Antalet födda har sedan 2010 varierat mellan 388 och 
459. År 2020 föddes 426 barn och under prognosperioden förväntas i genomsnitt 449 barn att födas per år. Antalet avlidna har sedan 2010 varierat mellan 370 och 489. År 2020 avled 489 personer och under prognosperioden förväntas i genomsnitt 470 personer att avlida per år.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 och areadiagram som visar faktiskt och prognostiserat antal födda, antal döda och födelseöverskott per år i kommunen mellan åren 1980 och 2030." title="Antal födda och döda i Ängelholms kommun 1980 till 2030"/>
          <p:cNvPicPr>
            <a:picLocks noChangeAspect="1"/>
          </p:cNvPicPr>
          <p:nvPr/>
        </p:nvPicPr>
        <p:blipFill>
          <a:blip r:embed="rId3"/>
          <a:stretch>
            <a:fillRect/>
          </a:stretch>
        </p:blipFill>
        <p:spPr>
          <a:xfrm>
            <a:off x="2768600" y="381000"/>
            <a:ext cx="5576663" cy="4267200"/>
          </a:xfrm>
          <a:prstGeom prst="rect">
            <a:avLst/>
          </a:prstGeom>
        </p:spPr>
      </p:pic>
    </p:spTree>
    <p:extLst>
      <p:ext uri="{BB962C8B-B14F-4D97-AF65-F5344CB8AC3E}">
        <p14:creationId xmlns:p14="http://schemas.microsoft.com/office/powerpoint/2010/main" val="3706251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80EAFFF8-CCEF-4F1E-89B3-D263DE72BCB5}"/>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IN- OCH UTFLYTTADE SAMT FLYTTNETTO</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13</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FB81E44F-03EA-446D-922B-568CE7DBBDCD}"/>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IN- OCH UTFLYTTADE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SAMT FLYTTNETTO</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in- och </a:t>
            </a:r>
            <a:r>
              <a:rPr lang="sv-SE" sz="900" i="1">
                <a:solidFill>
                  <a:schemeClr val="tx1">
                    <a:lumMod val="75000"/>
                  </a:schemeClr>
                </a:solidFill>
                <a:latin typeface="HelveticaNeueLT W1G 55 Roman" panose="020B0604020202020204" pitchFamily="34" charset="0"/>
              </a:rPr>
              <a:t>utflyttade </a:t>
            </a:r>
            <a:r>
              <a:rPr lang="sv-SE" sz="900" i="1" smtClean="0">
                <a:solidFill>
                  <a:schemeClr val="tx1">
                    <a:lumMod val="75000"/>
                  </a:schemeClr>
                </a:solidFill>
                <a:latin typeface="HelveticaNeueLT W1G 55 Roman" panose="020B0604020202020204" pitchFamily="34" charset="0"/>
              </a:rPr>
              <a:t>1980-2020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a:t>
            </a:r>
            <a:r>
              <a:rPr lang="sv-SE" sz="900" i="1" smtClean="0">
                <a:solidFill>
                  <a:schemeClr val="tx1">
                    <a:lumMod val="75000"/>
                  </a:schemeClr>
                </a:solidFill>
                <a:latin typeface="HelveticaNeueLT W1G 55 Roman" panose="020B0604020202020204" pitchFamily="34" charset="0"/>
              </a:rPr>
              <a:t>2021-2030</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smtClean="0">
                <a:solidFill>
                  <a:schemeClr val="tx1">
                    <a:lumMod val="75000"/>
                  </a:schemeClr>
                </a:solidFill>
                <a:latin typeface="HelveticaNeueLT W1G 55 Roman" panose="020B0604020202020204" pitchFamily="34" charset="0"/>
              </a:rPr>
              <a:t>Flyttnettot beräknas som inflyttade minus utflyttade. Antalet inflyttade har sedan 2010 varierat mellan 1 886 och 2 541. År 2020 flyttade 2 496 personer till kommunen och under prognosperioden förväntas i genomsnitt 2 559 personer flytta in per år. Antalet utflyttade har sedan 2010 varierat mellan 1 686 och 2 089. År 2020 flyttade 2 000 personer från kommunen och under prognosperioden förväntas i genomsnitt 2 071 personer flytta ut per år.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 och areadiagram som visar faktiskt och prognostiserat antal inflyttade, antal utflyttade och flyttnetto per år i kommunen mellan åren 1980 och 2030." title="Antal in- och utflyttade i Ängelholms kommun 1980 till 2030"/>
          <p:cNvPicPr>
            <a:picLocks noChangeAspect="1"/>
          </p:cNvPicPr>
          <p:nvPr/>
        </p:nvPicPr>
        <p:blipFill>
          <a:blip r:embed="rId3"/>
          <a:stretch>
            <a:fillRect/>
          </a:stretch>
        </p:blipFill>
        <p:spPr>
          <a:xfrm>
            <a:off x="2768600" y="381000"/>
            <a:ext cx="5497933" cy="4267200"/>
          </a:xfrm>
          <a:prstGeom prst="rect">
            <a:avLst/>
          </a:prstGeom>
        </p:spPr>
      </p:pic>
    </p:spTree>
    <p:extLst>
      <p:ext uri="{BB962C8B-B14F-4D97-AF65-F5344CB8AC3E}">
        <p14:creationId xmlns:p14="http://schemas.microsoft.com/office/powerpoint/2010/main" val="284303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C9CBCB17-9722-4CB2-81D9-D85E4E0B6630}"/>
              </a:ext>
            </a:extLst>
          </p:cNvPr>
          <p:cNvSpPr>
            <a:spLocks noGrp="1"/>
          </p:cNvSpPr>
          <p:nvPr>
            <p:ph type="title"/>
          </p:nvPr>
        </p:nvSpPr>
        <p:spPr/>
        <p:txBody>
          <a:bodyPr/>
          <a:lstStyle/>
          <a:p>
            <a:pPr>
              <a:lnSpc>
                <a:spcPct val="150000"/>
              </a:lnSpc>
            </a:pPr>
            <a:r>
              <a:rPr lang="sv-SE" sz="800" b="1" dirty="0">
                <a:solidFill>
                  <a:schemeClr val="tx1">
                    <a:lumMod val="75000"/>
                  </a:schemeClr>
                </a:solidFill>
              </a:rPr>
              <a:t>FLYTTNETTO OCH FÖDELSEÖVERSKOTT</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14</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5" name="Rak koppling 4">
            <a:extLst>
              <a:ext uri="{FF2B5EF4-FFF2-40B4-BE49-F238E27FC236}">
                <a16:creationId xmlns:a16="http://schemas.microsoft.com/office/drawing/2014/main" id="{89DF044E-8D4B-4605-A9BC-CF609DE40314}"/>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395950"/>
            <a:ext cx="2025000" cy="42120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FLYTTNETTO OCH FÖDELSEÖVERSKOTT</a:t>
            </a:r>
          </a:p>
          <a:p>
            <a:pPr>
              <a:lnSpc>
                <a:spcPct val="150000"/>
              </a:lnSpc>
            </a:pPr>
            <a:r>
              <a:rPr lang="sv-SE" sz="900" b="1">
                <a:solidFill>
                  <a:schemeClr val="tx1">
                    <a:lumMod val="75000"/>
                  </a:schemeClr>
                </a:solidFill>
                <a:latin typeface="HelveticaNeueLT W1G 55 Roman" panose="020B0604020202020204" pitchFamily="34" charset="0"/>
              </a:rPr>
              <a:t/>
            </a:r>
            <a:br>
              <a:rPr lang="sv-SE" sz="900" b="1">
                <a:solidFill>
                  <a:schemeClr val="tx1">
                    <a:lumMod val="75000"/>
                  </a:schemeClr>
                </a:solidFill>
                <a:latin typeface="HelveticaNeueLT W1G 55 Roman" panose="020B0604020202020204" pitchFamily="34" charset="0"/>
              </a:rPr>
            </a:br>
            <a:r>
              <a:rPr lang="sv-SE" sz="900" smtClean="0">
                <a:solidFill>
                  <a:schemeClr val="tx1">
                    <a:lumMod val="75000"/>
                  </a:schemeClr>
                </a:solidFill>
                <a:latin typeface="HelveticaNeueLT W1G 55 Roman" panose="020B0604020202020204" pitchFamily="34" charset="0"/>
              </a:rPr>
              <a:t>Folkmängden har ökat med 3 516 personer sedan 2010. Från 2020 fram till prognosperiodens slut 2030 förväntas folkmängden att öka med 
4 662 personer.
Födelseöverskottet har sedan 2010 varierat mellan -66 och 30 personer. År 2020 var överskottet -63 personer och under prognosperioden förväntas överskottet bli i genomsnitt -21 personer per år.
Flyttnettot har sedan 2010 varierat mellan 173 och 594. År 2020 var flyttnettot 496 personer och under prognosperioden förväntas flyttnettot bli i genomsnitt 488 personer per år.</a:t>
            </a: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 och areadiagram som visar flyttnetto och födelseöverskott per år mellan åren 1980 och 2030 samt den totala förändringen av folkmängd per år som detta genererar." title="Flyttnetto och födelseöverskott i Ängelholms kommun 1980 till 2030"/>
          <p:cNvPicPr>
            <a:picLocks noChangeAspect="1"/>
          </p:cNvPicPr>
          <p:nvPr/>
        </p:nvPicPr>
        <p:blipFill>
          <a:blip r:embed="rId3"/>
          <a:stretch>
            <a:fillRect/>
          </a:stretch>
        </p:blipFill>
        <p:spPr>
          <a:xfrm>
            <a:off x="2768600" y="381000"/>
            <a:ext cx="5576663" cy="4267200"/>
          </a:xfrm>
          <a:prstGeom prst="rect">
            <a:avLst/>
          </a:prstGeom>
        </p:spPr>
      </p:pic>
    </p:spTree>
    <p:extLst>
      <p:ext uri="{BB962C8B-B14F-4D97-AF65-F5344CB8AC3E}">
        <p14:creationId xmlns:p14="http://schemas.microsoft.com/office/powerpoint/2010/main" val="3885341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15</a:t>
            </a:fld>
            <a:endParaRPr lang="sv-SE" sz="1050" dirty="0">
              <a:solidFill>
                <a:srgbClr val="3C3C3C"/>
              </a:solidFill>
            </a:endParaRPr>
          </a:p>
        </p:txBody>
      </p:sp>
      <p:pic>
        <p:nvPicPr>
          <p:cNvPr id="3"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1342050"/>
            <a:ext cx="5971446" cy="148687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3</a:t>
            </a:r>
          </a:p>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DEMOGRAFISKA EFFEKTER</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Tree>
    <p:extLst>
      <p:ext uri="{BB962C8B-B14F-4D97-AF65-F5344CB8AC3E}">
        <p14:creationId xmlns:p14="http://schemas.microsoft.com/office/powerpoint/2010/main" val="517327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55AF6DE2-3D90-4B6C-A422-C4B2F82A27AE}"/>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BEFOLKNINGENS SAMMANSÄTTNING EFTER ÅLDER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16</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E08CC791-BC24-4F37-95BF-8046C68E2CDE}"/>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BEFOLKNINGENS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SAMMANSÄTTNING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EFTER ÅLDER</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 invånare efter ålder </a:t>
            </a:r>
            <a:r>
              <a:rPr lang="sv-SE" sz="900" i="1">
                <a:solidFill>
                  <a:schemeClr val="tx1">
                    <a:lumMod val="75000"/>
                  </a:schemeClr>
                </a:solidFill>
                <a:latin typeface="HelveticaNeueLT W1G 55 Roman" panose="020B0604020202020204" pitchFamily="34" charset="0"/>
              </a:rPr>
              <a:t>år </a:t>
            </a:r>
            <a:r>
              <a:rPr lang="sv-SE" sz="900" i="1" smtClean="0">
                <a:solidFill>
                  <a:schemeClr val="tx1">
                    <a:lumMod val="75000"/>
                  </a:schemeClr>
                </a:solidFill>
                <a:latin typeface="HelveticaNeueLT W1G 55 Roman" panose="020B0604020202020204" pitchFamily="34" charset="0"/>
              </a:rPr>
              <a:t>2020 </a:t>
            </a:r>
            <a:r>
              <a:rPr lang="sv-SE" sz="900" i="1" dirty="0">
                <a:solidFill>
                  <a:schemeClr val="tx1">
                    <a:lumMod val="75000"/>
                  </a:schemeClr>
                </a:solidFill>
                <a:latin typeface="HelveticaNeueLT W1G 55 Roman" panose="020B0604020202020204" pitchFamily="34" charset="0"/>
              </a:rPr>
              <a:t>och prognos </a:t>
            </a:r>
            <a:r>
              <a:rPr lang="sv-SE" sz="900" i="1">
                <a:solidFill>
                  <a:schemeClr val="tx1">
                    <a:lumMod val="75000"/>
                  </a:schemeClr>
                </a:solidFill>
                <a:latin typeface="HelveticaNeueLT W1G 55 Roman" panose="020B0604020202020204" pitchFamily="34" charset="0"/>
              </a:rPr>
              <a:t>för </a:t>
            </a:r>
            <a:r>
              <a:rPr lang="sv-SE" sz="900" i="1" smtClean="0">
                <a:solidFill>
                  <a:schemeClr val="tx1">
                    <a:lumMod val="75000"/>
                  </a:schemeClr>
                </a:solidFill>
                <a:latin typeface="HelveticaNeueLT W1G 55 Roman" panose="020B0604020202020204" pitchFamily="34" charset="0"/>
              </a:rPr>
              <a:t>2030</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Förändringskomponenternas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utveckling påverkar åldersstrukturen. </a:t>
            </a:r>
          </a:p>
          <a:p>
            <a:pPr>
              <a:lnSpc>
                <a:spcPct val="150000"/>
              </a:lnSpc>
            </a:pPr>
            <a:r>
              <a:rPr lang="sv-SE" sz="900" dirty="0">
                <a:solidFill>
                  <a:schemeClr val="tx1">
                    <a:lumMod val="75000"/>
                  </a:schemeClr>
                </a:solidFill>
                <a:latin typeface="HelveticaNeueLT W1G 55 Roman" panose="020B0604020202020204" pitchFamily="34" charset="0"/>
              </a:rPr>
              <a:t>Diagrammet visar hur befolkningen är fördelad efter ålder i kommunen </a:t>
            </a:r>
            <a:r>
              <a:rPr lang="sv-SE" sz="900">
                <a:solidFill>
                  <a:schemeClr val="tx1">
                    <a:lumMod val="75000"/>
                  </a:schemeClr>
                </a:solidFill>
                <a:latin typeface="HelveticaNeueLT W1G 55 Roman" panose="020B0604020202020204" pitchFamily="34" charset="0"/>
              </a:rPr>
              <a:t>år </a:t>
            </a:r>
            <a:r>
              <a:rPr lang="sv-SE" sz="900" smtClean="0">
                <a:solidFill>
                  <a:schemeClr val="tx1">
                    <a:lumMod val="75000"/>
                  </a:schemeClr>
                </a:solidFill>
                <a:latin typeface="HelveticaNeueLT W1G 55 Roman" panose="020B0604020202020204" pitchFamily="34" charset="0"/>
              </a:rPr>
              <a:t>2020 </a:t>
            </a:r>
            <a:r>
              <a:rPr lang="sv-SE" sz="900" dirty="0">
                <a:solidFill>
                  <a:schemeClr val="tx1">
                    <a:lumMod val="75000"/>
                  </a:schemeClr>
                </a:solidFill>
                <a:latin typeface="HelveticaNeueLT W1G 55 Roman" panose="020B0604020202020204" pitchFamily="34" charset="0"/>
              </a:rPr>
              <a:t>och </a:t>
            </a:r>
            <a:r>
              <a:rPr lang="sv-SE" sz="900">
                <a:solidFill>
                  <a:schemeClr val="tx1">
                    <a:lumMod val="75000"/>
                  </a:schemeClr>
                </a:solidFill>
                <a:latin typeface="HelveticaNeueLT W1G 55 Roman" panose="020B0604020202020204" pitchFamily="34" charset="0"/>
              </a:rPr>
              <a:t>år </a:t>
            </a:r>
            <a:r>
              <a:rPr lang="sv-SE" sz="900" smtClean="0">
                <a:solidFill>
                  <a:schemeClr val="tx1">
                    <a:lumMod val="75000"/>
                  </a:schemeClr>
                </a:solidFill>
                <a:latin typeface="HelveticaNeueLT W1G 55 Roman" panose="020B0604020202020204" pitchFamily="34" charset="0"/>
              </a:rPr>
              <a:t>2030. </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Åldrandet medför till exempel att de som var 60 </a:t>
            </a:r>
            <a:r>
              <a:rPr lang="sv-SE" sz="900">
                <a:solidFill>
                  <a:schemeClr val="tx1">
                    <a:lumMod val="75000"/>
                  </a:schemeClr>
                </a:solidFill>
                <a:latin typeface="HelveticaNeueLT W1G 55 Roman" panose="020B0604020202020204" pitchFamily="34" charset="0"/>
              </a:rPr>
              <a:t>år </a:t>
            </a:r>
            <a:r>
              <a:rPr lang="sv-SE" sz="900" smtClean="0">
                <a:solidFill>
                  <a:schemeClr val="tx1">
                    <a:lumMod val="75000"/>
                  </a:schemeClr>
                </a:solidFill>
                <a:latin typeface="HelveticaNeueLT W1G 55 Roman" panose="020B0604020202020204" pitchFamily="34" charset="0"/>
              </a:rPr>
              <a:t>2020 </a:t>
            </a:r>
            <a:r>
              <a:rPr lang="sv-SE" sz="900" dirty="0">
                <a:solidFill>
                  <a:schemeClr val="tx1">
                    <a:lumMod val="75000"/>
                  </a:schemeClr>
                </a:solidFill>
                <a:latin typeface="HelveticaNeueLT W1G 55 Roman" panose="020B0604020202020204" pitchFamily="34" charset="0"/>
              </a:rPr>
              <a:t>är 70 </a:t>
            </a:r>
            <a:r>
              <a:rPr lang="sv-SE" sz="900">
                <a:solidFill>
                  <a:schemeClr val="tx1">
                    <a:lumMod val="75000"/>
                  </a:schemeClr>
                </a:solidFill>
                <a:latin typeface="HelveticaNeueLT W1G 55 Roman" panose="020B0604020202020204" pitchFamily="34" charset="0"/>
              </a:rPr>
              <a:t>år </a:t>
            </a:r>
            <a:r>
              <a:rPr lang="sv-SE" sz="900" smtClean="0">
                <a:solidFill>
                  <a:schemeClr val="tx1">
                    <a:lumMod val="75000"/>
                  </a:schemeClr>
                </a:solidFill>
                <a:latin typeface="HelveticaNeueLT W1G 55 Roman" panose="020B0604020202020204" pitchFamily="34" charset="0"/>
              </a:rPr>
              <a:t>2030. </a:t>
            </a:r>
            <a:r>
              <a:rPr lang="sv-SE" sz="900" dirty="0">
                <a:solidFill>
                  <a:schemeClr val="tx1">
                    <a:lumMod val="75000"/>
                  </a:schemeClr>
                </a:solidFill>
                <a:latin typeface="HelveticaNeueLT W1G 55 Roman" panose="020B0604020202020204" pitchFamily="34" charset="0"/>
              </a:rPr>
              <a:t>Att antalet 60-åringar </a:t>
            </a:r>
            <a:r>
              <a:rPr lang="sv-SE" sz="900">
                <a:solidFill>
                  <a:schemeClr val="tx1">
                    <a:lumMod val="75000"/>
                  </a:schemeClr>
                </a:solidFill>
                <a:latin typeface="HelveticaNeueLT W1G 55 Roman" panose="020B0604020202020204" pitchFamily="34" charset="0"/>
              </a:rPr>
              <a:t>år </a:t>
            </a:r>
            <a:r>
              <a:rPr lang="sv-SE" sz="900" smtClean="0">
                <a:solidFill>
                  <a:schemeClr val="tx1">
                    <a:lumMod val="75000"/>
                  </a:schemeClr>
                </a:solidFill>
                <a:latin typeface="HelveticaNeueLT W1G 55 Roman" panose="020B0604020202020204" pitchFamily="34" charset="0"/>
              </a:rPr>
              <a:t>2020 </a:t>
            </a:r>
            <a:r>
              <a:rPr lang="sv-SE" sz="900" dirty="0">
                <a:solidFill>
                  <a:schemeClr val="tx1">
                    <a:lumMod val="75000"/>
                  </a:schemeClr>
                </a:solidFill>
                <a:latin typeface="HelveticaNeueLT W1G 55 Roman" panose="020B0604020202020204" pitchFamily="34" charset="0"/>
              </a:rPr>
              <a:t>skiljer sig från antalet 70-åringar </a:t>
            </a:r>
            <a:r>
              <a:rPr lang="sv-SE" sz="900">
                <a:solidFill>
                  <a:schemeClr val="tx1">
                    <a:lumMod val="75000"/>
                  </a:schemeClr>
                </a:solidFill>
                <a:latin typeface="HelveticaNeueLT W1G 55 Roman" panose="020B0604020202020204" pitchFamily="34" charset="0"/>
              </a:rPr>
              <a:t>år </a:t>
            </a:r>
            <a:r>
              <a:rPr lang="sv-SE" sz="900" smtClean="0">
                <a:solidFill>
                  <a:schemeClr val="tx1">
                    <a:lumMod val="75000"/>
                  </a:schemeClr>
                </a:solidFill>
                <a:latin typeface="HelveticaNeueLT W1G 55 Roman" panose="020B0604020202020204" pitchFamily="34" charset="0"/>
              </a:rPr>
              <a:t>2030 </a:t>
            </a:r>
            <a:r>
              <a:rPr lang="sv-SE" sz="900" dirty="0">
                <a:solidFill>
                  <a:schemeClr val="tx1">
                    <a:lumMod val="75000"/>
                  </a:schemeClr>
                </a:solidFill>
                <a:latin typeface="HelveticaNeueLT W1G 55 Roman" panose="020B0604020202020204" pitchFamily="34" charset="0"/>
              </a:rPr>
              <a:t>beror på att personer har flyttat till eller från kommunen samt att vissa har avlidit.</a:t>
            </a: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tal invånare per ålder i ettårsklass i kommunen, staplarna det sista historiska året och linjen det sista prognosåret, för jämförelse." title="Antal invånare efter ålder i Ängelholms kommun år 2020 och 2030"/>
          <p:cNvPicPr>
            <a:picLocks noChangeAspect="1"/>
          </p:cNvPicPr>
          <p:nvPr/>
        </p:nvPicPr>
        <p:blipFill>
          <a:blip r:embed="rId3"/>
          <a:stretch>
            <a:fillRect/>
          </a:stretch>
        </p:blipFill>
        <p:spPr>
          <a:xfrm>
            <a:off x="2768600" y="381000"/>
            <a:ext cx="5576663" cy="4267200"/>
          </a:xfrm>
          <a:prstGeom prst="rect">
            <a:avLst/>
          </a:prstGeom>
        </p:spPr>
      </p:pic>
    </p:spTree>
    <p:extLst>
      <p:ext uri="{BB962C8B-B14F-4D97-AF65-F5344CB8AC3E}">
        <p14:creationId xmlns:p14="http://schemas.microsoft.com/office/powerpoint/2010/main" val="249216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A105E2AB-8E60-40B0-9162-27727229E3B1}"/>
              </a:ext>
            </a:extLst>
          </p:cNvPr>
          <p:cNvSpPr>
            <a:spLocks noGrp="1"/>
          </p:cNvSpPr>
          <p:nvPr>
            <p:ph type="title"/>
          </p:nvPr>
        </p:nvSpPr>
        <p:spPr/>
        <p:txBody>
          <a:bodyPr/>
          <a:lstStyle/>
          <a:p>
            <a:pPr>
              <a:lnSpc>
                <a:spcPct val="150000"/>
              </a:lnSpc>
            </a:pPr>
            <a:r>
              <a:rPr lang="sv-SE" sz="800" b="1" dirty="0">
                <a:solidFill>
                  <a:schemeClr val="tx1">
                    <a:lumMod val="75000"/>
                  </a:schemeClr>
                </a:solidFill>
              </a:rPr>
              <a:t>FÖRÄNDRING I ÅLDERSSTRUKTUREN</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17</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DA15CF3E-AB78-4295-BA0E-53B12C26887B}"/>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FÖRÄNDRING I ÅLDERSSTRUKTUREN</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Skillnad i antalet invånare i olika åldrar mellan </a:t>
            </a:r>
            <a:r>
              <a:rPr lang="sv-SE" sz="900" i="1">
                <a:solidFill>
                  <a:schemeClr val="tx1">
                    <a:lumMod val="75000"/>
                  </a:schemeClr>
                </a:solidFill>
                <a:latin typeface="HelveticaNeueLT W1G 55 Roman" panose="020B0604020202020204" pitchFamily="34" charset="0"/>
              </a:rPr>
              <a:t>år  </a:t>
            </a:r>
            <a:r>
              <a:rPr lang="sv-SE" sz="900" i="1" smtClean="0">
                <a:solidFill>
                  <a:schemeClr val="tx1">
                    <a:lumMod val="75000"/>
                  </a:schemeClr>
                </a:solidFill>
                <a:latin typeface="HelveticaNeueLT W1G 55 Roman" panose="020B0604020202020204" pitchFamily="34" charset="0"/>
              </a:rPr>
              <a:t>2020 </a:t>
            </a:r>
            <a:r>
              <a:rPr lang="sv-SE" sz="900" i="1">
                <a:solidFill>
                  <a:schemeClr val="tx1">
                    <a:lumMod val="75000"/>
                  </a:schemeClr>
                </a:solidFill>
                <a:latin typeface="HelveticaNeueLT W1G 55 Roman" panose="020B0604020202020204" pitchFamily="34" charset="0"/>
              </a:rPr>
              <a:t>och </a:t>
            </a:r>
            <a:r>
              <a:rPr lang="sv-SE" sz="900" i="1" smtClean="0">
                <a:solidFill>
                  <a:schemeClr val="tx1">
                    <a:lumMod val="75000"/>
                  </a:schemeClr>
                </a:solidFill>
                <a:latin typeface="HelveticaNeueLT W1G 55 Roman" panose="020B0604020202020204" pitchFamily="34" charset="0"/>
              </a:rPr>
              <a:t>2030.</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diagrammet visas hur antalet personer i olika åldrar förändras under prognosperioden på grund av åldrande, flyttningar, födslar och avlidna. Detta mäts genom att räkna ut skillnaden mellan de två åldersfördelningarna i diagrammet ovan. Ett positivt värde för en viss ålder innebär att antalet invånare i den åldern ökar under prognosperioden. Ett negativt värde innebär på motsvarande sätt att antalet förväntas minska.</a:t>
            </a:r>
            <a:endParaRPr lang="sv-SE" sz="900" i="1" dirty="0">
              <a:solidFill>
                <a:schemeClr val="tx1">
                  <a:lumMod val="75000"/>
                </a:schemeClr>
              </a:solidFill>
              <a:latin typeface="HelveticaNeueLT W1G 55 Roman" panose="020B0604020202020204" pitchFamily="34" charset="0"/>
            </a:endParaRPr>
          </a:p>
        </p:txBody>
      </p:sp>
      <p:pic>
        <p:nvPicPr>
          <p:cNvPr id="7" name="Bildobjekt 6" descr="Stapeldiagram som visar förändring i antal invånare per ettårsklass mellan det senaste historiska året och det sista prognosåret." title="Förändring i antal personer efter ålder mellan åren 2020 och 2030 i Ängelholms kommun"/>
          <p:cNvPicPr>
            <a:picLocks noChangeAspect="1"/>
          </p:cNvPicPr>
          <p:nvPr/>
        </p:nvPicPr>
        <p:blipFill>
          <a:blip r:embed="rId3"/>
          <a:stretch>
            <a:fillRect/>
          </a:stretch>
        </p:blipFill>
        <p:spPr>
          <a:xfrm>
            <a:off x="2768600" y="381000"/>
            <a:ext cx="5497933" cy="4267200"/>
          </a:xfrm>
          <a:prstGeom prst="rect">
            <a:avLst/>
          </a:prstGeom>
        </p:spPr>
      </p:pic>
    </p:spTree>
    <p:extLst>
      <p:ext uri="{BB962C8B-B14F-4D97-AF65-F5344CB8AC3E}">
        <p14:creationId xmlns:p14="http://schemas.microsoft.com/office/powerpoint/2010/main" val="3524528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C7319848-D7F0-4446-8A47-1E1ACF6CCD85}"/>
              </a:ext>
            </a:extLst>
          </p:cNvPr>
          <p:cNvSpPr>
            <a:spLocks noGrp="1"/>
          </p:cNvSpPr>
          <p:nvPr>
            <p:ph type="title"/>
          </p:nvPr>
        </p:nvSpPr>
        <p:spPr/>
        <p:txBody>
          <a:bodyPr/>
          <a:lstStyle/>
          <a:p>
            <a:pPr>
              <a:lnSpc>
                <a:spcPct val="150000"/>
              </a:lnSpc>
            </a:pPr>
            <a:r>
              <a:rPr lang="sv-SE" sz="800" b="1" dirty="0">
                <a:solidFill>
                  <a:schemeClr val="tx1">
                    <a:lumMod val="75000"/>
                  </a:schemeClr>
                </a:solidFill>
              </a:rPr>
              <a:t>GENOMSNITTSÅLDER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18</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7BD0830D-FEA5-428B-9A35-D51DA49BCEFD}"/>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GENOMSNITTSÅLDER</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t>
            </a:r>
            <a:r>
              <a:rPr lang="sv-SE" sz="900" i="1">
                <a:solidFill>
                  <a:schemeClr val="tx1">
                    <a:lumMod val="75000"/>
                  </a:schemeClr>
                </a:solidFill>
                <a:latin typeface="HelveticaNeueLT W1G 55 Roman" panose="020B0604020202020204" pitchFamily="34" charset="0"/>
              </a:rPr>
              <a:t>genomsnittsåldern </a:t>
            </a:r>
            <a:r>
              <a:rPr lang="sv-SE" sz="900" i="1" smtClean="0">
                <a:solidFill>
                  <a:schemeClr val="tx1">
                    <a:lumMod val="75000"/>
                  </a:schemeClr>
                </a:solidFill>
                <a:latin typeface="HelveticaNeueLT W1G 55 Roman" panose="020B0604020202020204" pitchFamily="34" charset="0"/>
              </a:rPr>
              <a:t>1980-2020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snittålder </a:t>
            </a:r>
            <a:r>
              <a:rPr lang="sv-SE" sz="900" i="1" smtClean="0">
                <a:solidFill>
                  <a:schemeClr val="tx1">
                    <a:lumMod val="75000"/>
                  </a:schemeClr>
                </a:solidFill>
                <a:latin typeface="HelveticaNeueLT W1G 55 Roman" panose="020B0604020202020204" pitchFamily="34" charset="0"/>
              </a:rPr>
              <a:t>2021-2030.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smtClean="0">
                <a:solidFill>
                  <a:schemeClr val="tx1">
                    <a:lumMod val="75000"/>
                  </a:schemeClr>
                </a:solidFill>
                <a:latin typeface="HelveticaNeueLT W1G 55 Roman" panose="020B0604020202020204" pitchFamily="34" charset="0"/>
              </a:rPr>
              <a:t>Under perioden 2020 till 2030 förväntas genomsnittsåldern i Sverige att öka från 41 år till 42 år. Skälen till detta är bland annat att mortaliteten bland de äldre minskar samt att stora årskullar kommer upp i äldre åldrar. I kommunen förväntas genomsnittsåldern att öka från 44 år till 45 år under prognosperioden. Genomsnittsåldern i kommunen är 3 år högre än i riket år 2020. Vid prognosperiodens slut är snittåldern 3 år högre.</a:t>
            </a:r>
            <a:endParaRPr lang="sv-SE" sz="900" dirty="0">
              <a:solidFill>
                <a:schemeClr val="tx1">
                  <a:lumMod val="75000"/>
                </a:schemeClr>
              </a:solidFill>
              <a:latin typeface="HelveticaNeueLT W1G 55 Roman" panose="020B0604020202020204" pitchFamily="34" charset="0"/>
            </a:endParaRPr>
          </a:p>
        </p:txBody>
      </p:sp>
      <p:pic>
        <p:nvPicPr>
          <p:cNvPr id="7" name="Bildobjekt 6" descr="Linjediagram som visar hur genomsnittsåldern utvecklats i kommunen och i riket sedan år 1980 samt hur den förväntas utvecklas under prognosperioden." title="Genomsnittsålder i Ängelholms kommun åren 1980 till 2030"/>
          <p:cNvPicPr>
            <a:picLocks noChangeAspect="1"/>
          </p:cNvPicPr>
          <p:nvPr/>
        </p:nvPicPr>
        <p:blipFill>
          <a:blip r:embed="rId3"/>
          <a:stretch>
            <a:fillRect/>
          </a:stretch>
        </p:blipFill>
        <p:spPr>
          <a:xfrm>
            <a:off x="2768600" y="381000"/>
            <a:ext cx="5576663" cy="4267200"/>
          </a:xfrm>
          <a:prstGeom prst="rect">
            <a:avLst/>
          </a:prstGeom>
        </p:spPr>
      </p:pic>
    </p:spTree>
    <p:extLst>
      <p:ext uri="{BB962C8B-B14F-4D97-AF65-F5344CB8AC3E}">
        <p14:creationId xmlns:p14="http://schemas.microsoft.com/office/powerpoint/2010/main" val="1774624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17A7A691-B4A3-4069-9EB0-C88777D7C971}"/>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BARN</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19</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7AEAEA90-11BD-49CB-9A62-8886FA89EB00}"/>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BARN</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barn i åldrarna 0-12 </a:t>
            </a:r>
            <a:r>
              <a:rPr lang="sv-SE" sz="900" i="1">
                <a:solidFill>
                  <a:schemeClr val="tx1">
                    <a:lumMod val="75000"/>
                  </a:schemeClr>
                </a:solidFill>
                <a:latin typeface="HelveticaNeueLT W1G 55 Roman" panose="020B0604020202020204" pitchFamily="34" charset="0"/>
              </a:rPr>
              <a:t>år </a:t>
            </a:r>
            <a:r>
              <a:rPr lang="sv-SE" sz="900" i="1" smtClean="0">
                <a:solidFill>
                  <a:schemeClr val="tx1">
                    <a:lumMod val="75000"/>
                  </a:schemeClr>
                </a:solidFill>
                <a:latin typeface="HelveticaNeueLT W1G 55 Roman" panose="020B0604020202020204" pitchFamily="34" charset="0"/>
              </a:rPr>
              <a:t>1980-2020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a:t>
            </a:r>
            <a:r>
              <a:rPr lang="sv-SE" sz="900" i="1" smtClean="0">
                <a:solidFill>
                  <a:schemeClr val="tx1">
                    <a:lumMod val="75000"/>
                  </a:schemeClr>
                </a:solidFill>
                <a:latin typeface="HelveticaNeueLT W1G 55 Roman" panose="020B0604020202020204" pitchFamily="34" charset="0"/>
              </a:rPr>
              <a:t>2021-2030.</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Utvecklingen av antalet barn i åldern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0-5 år beror främst på hur många barn som föds framöver. Eftersom denna åldersgrupp även är relativt mer flyttbenägen än de äldre barnen, vilka har börjat skolan, så har även in- och utflyttning en viss inverkan på utvecklingen. För de äldre barn-grupperna, 6-9 år och 10-12 år beror eventuella förändringar i antalet främst på åldrandet och att olika årskullar är olika stora.</a:t>
            </a:r>
          </a:p>
        </p:txBody>
      </p:sp>
      <p:pic>
        <p:nvPicPr>
          <p:cNvPr id="7" name="Bildobjekt 6" descr="Linjediagram som visar faktiskt och prognostiserat antal barn i åldrarna 0 till 5 år, 6 till 9 år samt 10 till 12 år i kommunen sedan 1980 och under prognosperioden." title="Antal barn i Ängelholms kommun 1980 till 2030"/>
          <p:cNvPicPr>
            <a:picLocks noChangeAspect="1"/>
          </p:cNvPicPr>
          <p:nvPr/>
        </p:nvPicPr>
        <p:blipFill>
          <a:blip r:embed="rId3"/>
          <a:stretch>
            <a:fillRect/>
          </a:stretch>
        </p:blipFill>
        <p:spPr>
          <a:xfrm>
            <a:off x="2768600" y="381000"/>
            <a:ext cx="5576663" cy="4267200"/>
          </a:xfrm>
          <a:prstGeom prst="rect">
            <a:avLst/>
          </a:prstGeom>
        </p:spPr>
      </p:pic>
    </p:spTree>
    <p:extLst>
      <p:ext uri="{BB962C8B-B14F-4D97-AF65-F5344CB8AC3E}">
        <p14:creationId xmlns:p14="http://schemas.microsoft.com/office/powerpoint/2010/main" val="3899837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4294967295"/>
          </p:nvPr>
        </p:nvSpPr>
        <p:spPr>
          <a:xfrm>
            <a:off x="7010400" y="4767263"/>
            <a:ext cx="2133600" cy="274637"/>
          </a:xfrm>
        </p:spPr>
        <p:txBody>
          <a:bodyPr/>
          <a:lstStyle/>
          <a:p>
            <a:fld id="{B6F15528-21DE-4FAA-801E-634DDDAF4B2B}" type="slidenum">
              <a:rPr lang="sv-SE" sz="1050" smtClean="0">
                <a:solidFill>
                  <a:srgbClr val="3C3C3C"/>
                </a:solidFill>
              </a:rPr>
              <a:t>2</a:t>
            </a:fld>
            <a:endParaRPr lang="sv-SE" sz="1050" dirty="0">
              <a:solidFill>
                <a:srgbClr val="3C3C3C"/>
              </a:solidFill>
            </a:endParaRP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Rak koppling 12">
            <a:extLst>
              <a:ext uri="{FF2B5EF4-FFF2-40B4-BE49-F238E27FC236}">
                <a16:creationId xmlns:a16="http://schemas.microsoft.com/office/drawing/2014/main" id="{606BAE19-4016-4D05-B0F4-F8CCA22384ED}"/>
              </a:ext>
              <a:ext uri="{C183D7F6-B498-43B3-948B-1728B52AA6E4}">
                <adec:decorative xmlns="" xmlns:adec="http://schemas.microsoft.com/office/drawing/2017/decorative" val="1"/>
              </a:ext>
            </a:extLst>
          </p:cNvPr>
          <p:cNvCxnSpPr>
            <a:cxnSpLocks/>
          </p:cNvCxnSpPr>
          <p:nvPr/>
        </p:nvCxnSpPr>
        <p:spPr>
          <a:xfrm flipH="1">
            <a:off x="5773410" y="46800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08000" y="468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INNEHÅLLSFÖRTECKNING</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4" name="Rubrik 3"/>
          <p:cNvSpPr>
            <a:spLocks/>
          </p:cNvSpPr>
          <p:nvPr/>
        </p:nvSpPr>
        <p:spPr>
          <a:xfrm>
            <a:off x="2080489" y="564243"/>
            <a:ext cx="3613410" cy="216000"/>
          </a:xfrm>
          <a:prstGeom prst="rect">
            <a:avLst/>
          </a:prstGeom>
          <a:noFill/>
          <a:ln>
            <a:noFill/>
            <a:prstDash/>
          </a:ln>
          <a:effectLst/>
        </p:spPr>
        <p:txBody>
          <a:bodyPr rot="0" spcFirstLastPara="0" vertOverflow="overflow" horzOverflow="overflow" vert="horz" wrap="square" lIns="91430" tIns="45715" rIns="91430" bIns="45715" numCol="1" spcCol="0" rtlCol="0" fromWordArt="0" anchor="ctr" anchorCtr="0" forceAA="0" compatLnSpc="1">
            <a:prstTxWarp prst="textNoShape">
              <a:avLst/>
            </a:prstTxWarp>
            <a:noAutofit/>
          </a:bodyPr>
          <a:lstStyle/>
          <a:p>
            <a:pPr marL="0" marR="0" lvl="0" indent="0" algn="l" defTabSz="457148" rtl="0" eaLnBrk="1" fontAlgn="auto" latinLnBrk="0" hangingPunct="1">
              <a:lnSpc>
                <a:spcPct val="100000"/>
              </a:lnSpc>
              <a:spcBef>
                <a:spcPct val="0"/>
              </a:spcBef>
              <a:spcAft>
                <a:spcPts val="0"/>
              </a:spcAft>
              <a:buClrTx/>
              <a:buSzTx/>
              <a:buFontTx/>
              <a:buNone/>
              <a:tabLst/>
              <a:defRPr/>
            </a:pPr>
            <a:r>
              <a:rPr kumimoji="0" lang="sv-SE" sz="110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j-ea"/>
                <a:cs typeface="+mj-cs"/>
                <a:hlinkClick r:id="rId3" action="ppaction://hlinksldjump">
                  <a:extLst>
                    <a:ext uri="{A12FA001-AC4F-418D-AE19-62706E023703}">
                      <ahyp:hlinkClr xmlns="" xmlns:ahyp="http://schemas.microsoft.com/office/drawing/2018/hyperlinkcolor" val="tx"/>
                    </a:ext>
                  </a:extLst>
                </a:hlinkClick>
              </a:rPr>
              <a:t>DEL 1     INLEDNING OCH SAMMANFATTNING</a:t>
            </a:r>
            <a:r>
              <a:rPr kumimoji="0" lang="sv-SE" sz="110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j-ea"/>
                <a:cs typeface="+mj-cs"/>
              </a:rPr>
              <a:t/>
            </a:r>
            <a:br>
              <a:rPr kumimoji="0" lang="sv-SE" sz="110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j-ea"/>
                <a:cs typeface="+mj-cs"/>
              </a:rPr>
            </a:br>
            <a:endParaRPr kumimoji="0" lang="sv-SE" sz="1100" b="0" i="0" u="none" strike="noStrike" kern="1200" cap="none" spc="0" normalizeH="0" baseline="0" noProof="0" dirty="0">
              <a:ln>
                <a:noFill/>
              </a:ln>
              <a:solidFill>
                <a:srgbClr val="3C3C3C"/>
              </a:solidFill>
              <a:effectLst/>
              <a:uLnTx/>
              <a:uFillTx/>
              <a:latin typeface="+mj-lt"/>
              <a:ea typeface="+mj-ea"/>
              <a:cs typeface="+mj-cs"/>
            </a:endParaRPr>
          </a:p>
        </p:txBody>
      </p:sp>
      <p:sp>
        <p:nvSpPr>
          <p:cNvPr id="5" name="textruta 4"/>
          <p:cNvSpPr txBox="1"/>
          <p:nvPr/>
        </p:nvSpPr>
        <p:spPr>
          <a:xfrm>
            <a:off x="2167951" y="693873"/>
            <a:ext cx="3636000" cy="553998"/>
          </a:xfrm>
          <a:prstGeom prst="rect">
            <a:avLst/>
          </a:prstGeom>
          <a:noFill/>
        </p:spPr>
        <p:txBody>
          <a:bodyPr wrap="square" rtlCol="0">
            <a:spAutoFit/>
          </a:bodyPr>
          <a:lstStyle/>
          <a:p>
            <a:pPr defTabSz="179388">
              <a:lnSpc>
                <a:spcPct val="150000"/>
              </a:lnSpc>
              <a:defRPr sz="1000"/>
            </a:pPr>
            <a:r>
              <a:rPr lang="sv-SE" dirty="0">
                <a:solidFill>
                  <a:srgbClr val="3C3C3C"/>
                </a:solidFill>
                <a:latin typeface="HelveticaNeueLT W1G 55 Roman" panose="020B0604020202020204" pitchFamily="34" charset="0"/>
                <a:hlinkClick r:id="rId4" action="ppaction://hlinksldjump">
                  <a:extLst>
                    <a:ext uri="{A12FA001-AC4F-418D-AE19-62706E023703}">
                      <ahyp:hlinkClr xmlns="" xmlns:ahyp="http://schemas.microsoft.com/office/drawing/2018/hyperlinkcolor" val="tx"/>
                    </a:ext>
                  </a:extLst>
                </a:hlinkClick>
              </a:rPr>
              <a:t> BILD 4-5	 INLEDNING</a:t>
            </a:r>
            <a:endParaRPr lang="sv-SE" dirty="0">
              <a:solidFill>
                <a:srgbClr val="3C3C3C"/>
              </a:solidFill>
              <a:latin typeface="HelveticaNeueLT W1G 55 Roman" panose="020B0604020202020204" pitchFamily="34" charset="0"/>
            </a:endParaRPr>
          </a:p>
          <a:p>
            <a:pPr marL="36000" defTabSz="179388">
              <a:lnSpc>
                <a:spcPct val="150000"/>
              </a:lnSpc>
              <a:defRPr sz="1000"/>
            </a:pPr>
            <a:r>
              <a:rPr lang="sv-SE" dirty="0">
                <a:solidFill>
                  <a:srgbClr val="3C3C3C"/>
                </a:solidFill>
                <a:latin typeface="HelveticaNeueLT W1G 55 Roman" panose="020B0604020202020204" pitchFamily="34" charset="0"/>
                <a:hlinkClick r:id="rId5" action="ppaction://hlinksldjump">
                  <a:extLst>
                    <a:ext uri="{A12FA001-AC4F-418D-AE19-62706E023703}">
                      <ahyp:hlinkClr xmlns="" xmlns:ahyp="http://schemas.microsoft.com/office/drawing/2018/hyperlinkcolor" val="tx"/>
                    </a:ext>
                  </a:extLst>
                </a:hlinkClick>
              </a:rPr>
              <a:t>BILD 6-7 SAMMANFATTNING</a:t>
            </a:r>
            <a:endParaRPr lang="sv-SE" dirty="0">
              <a:solidFill>
                <a:srgbClr val="3C3C3C"/>
              </a:solidFill>
              <a:latin typeface="HelveticaNeueLT W1G 55 Roman" panose="020B0604020202020204" pitchFamily="34" charset="0"/>
            </a:endParaRPr>
          </a:p>
        </p:txBody>
      </p:sp>
      <p:sp>
        <p:nvSpPr>
          <p:cNvPr id="12" name="Rubrik 3"/>
          <p:cNvSpPr txBox="1">
            <a:spLocks/>
          </p:cNvSpPr>
          <p:nvPr/>
        </p:nvSpPr>
        <p:spPr>
          <a:xfrm>
            <a:off x="2080489" y="1251137"/>
            <a:ext cx="3636000" cy="216000"/>
          </a:xfrm>
          <a:prstGeom prst="rect">
            <a:avLst/>
          </a:prstGeom>
        </p:spPr>
        <p:txBody>
          <a:bodyPr vert="horz" lIns="91430" tIns="45715" rIns="91430" bIns="45715" rtlCol="0" anchor="b">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a:r>
              <a:rPr lang="sv-SE" sz="1100" b="1" dirty="0">
                <a:solidFill>
                  <a:schemeClr val="tx1">
                    <a:lumMod val="75000"/>
                  </a:schemeClr>
                </a:solidFill>
                <a:latin typeface="HelveticaNeueLT W1G 55 Roman" panose="020B0604020202020204" pitchFamily="34" charset="0"/>
                <a:hlinkClick r:id="rId6" action="ppaction://hlinksldjump">
                  <a:extLst>
                    <a:ext uri="{A12FA001-AC4F-418D-AE19-62706E023703}">
                      <ahyp:hlinkClr xmlns="" xmlns:ahyp="http://schemas.microsoft.com/office/drawing/2018/hyperlinkcolor" val="tx"/>
                    </a:ext>
                  </a:extLst>
                </a:hlinkClick>
              </a:rPr>
              <a:t>DEL 2     FOLKMÄNGDENS UTVECKLING</a:t>
            </a:r>
            <a:endParaRPr lang="sv-SE" sz="1100" b="1" dirty="0">
              <a:solidFill>
                <a:schemeClr val="tx1">
                  <a:lumMod val="75000"/>
                </a:schemeClr>
              </a:solidFill>
              <a:latin typeface="HelveticaNeueLT W1G 55 Roman" panose="020B0604020202020204" pitchFamily="34" charset="0"/>
            </a:endParaRPr>
          </a:p>
        </p:txBody>
      </p:sp>
      <p:sp>
        <p:nvSpPr>
          <p:cNvPr id="14" name="textruta 13"/>
          <p:cNvSpPr txBox="1"/>
          <p:nvPr/>
        </p:nvSpPr>
        <p:spPr>
          <a:xfrm>
            <a:off x="2167949" y="1424014"/>
            <a:ext cx="3613411" cy="1477328"/>
          </a:xfrm>
          <a:prstGeom prst="rect">
            <a:avLst/>
          </a:prstGeom>
          <a:noFill/>
        </p:spPr>
        <p:txBody>
          <a:bodyPr wrap="square" rtlCol="0">
            <a:spAutoFit/>
          </a:bodyPr>
          <a:lstStyle/>
          <a:p>
            <a:pPr marL="36000" defTabSz="179388">
              <a:lnSpc>
                <a:spcPct val="150000"/>
              </a:lnSpc>
              <a:defRPr sz="1000"/>
            </a:pPr>
            <a:r>
              <a:rPr lang="sv-SE" sz="1000" dirty="0">
                <a:solidFill>
                  <a:schemeClr val="tx1">
                    <a:lumMod val="75000"/>
                  </a:schemeClr>
                </a:solidFill>
                <a:latin typeface="HelveticaNeueLT W1G 55 Roman" panose="020B0604020202020204" pitchFamily="34" charset="0"/>
                <a:hlinkClick r:id="rId7" action="ppaction://hlinksldjump">
                  <a:extLst>
                    <a:ext uri="{A12FA001-AC4F-418D-AE19-62706E023703}">
                      <ahyp:hlinkClr xmlns="" xmlns:ahyp="http://schemas.microsoft.com/office/drawing/2018/hyperlinkcolor" val="tx"/>
                    </a:ext>
                  </a:extLst>
                </a:hlinkClick>
              </a:rPr>
              <a:t>BILD 9	FOLKMÄNGDENS UTVECKLING</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8" action="ppaction://hlinksldjump">
                  <a:extLst>
                    <a:ext uri="{A12FA001-AC4F-418D-AE19-62706E023703}">
                      <ahyp:hlinkClr xmlns="" xmlns:ahyp="http://schemas.microsoft.com/office/drawing/2018/hyperlinkcolor" val="tx"/>
                    </a:ext>
                  </a:extLst>
                </a:hlinkClick>
              </a:rPr>
              <a:t>BILD 10	FOLKMÄNGDENS UTVECKLINGSTAKT</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9" action="ppaction://hlinksldjump">
                  <a:extLst>
                    <a:ext uri="{A12FA001-AC4F-418D-AE19-62706E023703}">
                      <ahyp:hlinkClr xmlns="" xmlns:ahyp="http://schemas.microsoft.com/office/drawing/2018/hyperlinkcolor" val="tx"/>
                    </a:ext>
                  </a:extLst>
                </a:hlinkClick>
              </a:rPr>
              <a:t>BILD 11	FÖRSÖRJNINGSBÖRDA</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10" action="ppaction://hlinksldjump">
                  <a:extLst>
                    <a:ext uri="{A12FA001-AC4F-418D-AE19-62706E023703}">
                      <ahyp:hlinkClr xmlns="" xmlns:ahyp="http://schemas.microsoft.com/office/drawing/2018/hyperlinkcolor" val="tx"/>
                    </a:ext>
                  </a:extLst>
                </a:hlinkClick>
              </a:rPr>
              <a:t>BILD 12	FÖDDA, DÖDA OCH FÖDELSEÖVERSKOTT</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11" action="ppaction://hlinksldjump">
                  <a:extLst>
                    <a:ext uri="{A12FA001-AC4F-418D-AE19-62706E023703}">
                      <ahyp:hlinkClr xmlns="" xmlns:ahyp="http://schemas.microsoft.com/office/drawing/2018/hyperlinkcolor" val="tx"/>
                    </a:ext>
                  </a:extLst>
                </a:hlinkClick>
              </a:rPr>
              <a:t>BILD 13	IN- OCH UTFLYTTNING SAMT FLYTTNETTO</a:t>
            </a:r>
            <a:endParaRPr lang="sv-SE" sz="10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1000" dirty="0">
                <a:solidFill>
                  <a:schemeClr val="tx1">
                    <a:lumMod val="75000"/>
                  </a:schemeClr>
                </a:solidFill>
                <a:latin typeface="HelveticaNeueLT W1G 55 Roman" panose="020B0604020202020204" pitchFamily="34" charset="0"/>
              </a:rPr>
              <a:t> </a:t>
            </a:r>
            <a:r>
              <a:rPr lang="sv-SE" sz="1000" dirty="0">
                <a:solidFill>
                  <a:schemeClr val="tx1">
                    <a:lumMod val="75000"/>
                  </a:schemeClr>
                </a:solidFill>
                <a:latin typeface="HelveticaNeueLT W1G 55 Roman" panose="020B0604020202020204" pitchFamily="34" charset="0"/>
                <a:hlinkClick r:id="rId12" action="ppaction://hlinksldjump">
                  <a:extLst>
                    <a:ext uri="{A12FA001-AC4F-418D-AE19-62706E023703}">
                      <ahyp:hlinkClr xmlns="" xmlns:ahyp="http://schemas.microsoft.com/office/drawing/2018/hyperlinkcolor" val="tx"/>
                    </a:ext>
                  </a:extLst>
                </a:hlinkClick>
              </a:rPr>
              <a:t>BILD 14	FLYTTNETTO OCH FÖDELSEÖVERSKOTT</a:t>
            </a:r>
            <a:endParaRPr lang="sv-SE" dirty="0">
              <a:solidFill>
                <a:schemeClr val="tx1">
                  <a:lumMod val="75000"/>
                </a:schemeClr>
              </a:solidFill>
              <a:latin typeface="HelveticaNeueLT W1G 55 Roman" panose="020B0604020202020204" pitchFamily="34" charset="0"/>
            </a:endParaRPr>
          </a:p>
        </p:txBody>
      </p:sp>
      <p:sp>
        <p:nvSpPr>
          <p:cNvPr id="15" name="Rubrik 3"/>
          <p:cNvSpPr txBox="1">
            <a:spLocks/>
          </p:cNvSpPr>
          <p:nvPr/>
        </p:nvSpPr>
        <p:spPr>
          <a:xfrm>
            <a:off x="2084052" y="2903635"/>
            <a:ext cx="3613410" cy="216000"/>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defTabSz="179388">
              <a:lnSpc>
                <a:spcPct val="150000"/>
              </a:lnSpc>
              <a:defRPr sz="1000"/>
            </a:pPr>
            <a:r>
              <a:rPr lang="sv-SE" sz="1100" b="1" dirty="0">
                <a:solidFill>
                  <a:schemeClr val="tx1">
                    <a:lumMod val="75000"/>
                  </a:schemeClr>
                </a:solidFill>
                <a:latin typeface="HelveticaNeueLT W1G 55 Roman" panose="020B0604020202020204" pitchFamily="34" charset="0"/>
                <a:hlinkClick r:id="rId13" action="ppaction://hlinksldjump">
                  <a:extLst>
                    <a:ext uri="{A12FA001-AC4F-418D-AE19-62706E023703}">
                      <ahyp:hlinkClr xmlns="" xmlns:ahyp="http://schemas.microsoft.com/office/drawing/2018/hyperlinkcolor" val="tx"/>
                    </a:ext>
                  </a:extLst>
                </a:hlinkClick>
              </a:rPr>
              <a:t>DEL 3     DEMOGRAFISKA EFFEKTER</a:t>
            </a:r>
            <a:endParaRPr lang="sv-SE" sz="1100" b="1" dirty="0">
              <a:solidFill>
                <a:schemeClr val="tx1">
                  <a:lumMod val="75000"/>
                </a:schemeClr>
              </a:solidFill>
              <a:latin typeface="HelveticaNeueLT W1G 55 Roman" panose="020B0604020202020204" pitchFamily="34" charset="0"/>
            </a:endParaRPr>
          </a:p>
        </p:txBody>
      </p:sp>
      <p:sp>
        <p:nvSpPr>
          <p:cNvPr id="11" name="textruta 10">
            <a:extLst>
              <a:ext uri="{FF2B5EF4-FFF2-40B4-BE49-F238E27FC236}">
                <a16:creationId xmlns:a16="http://schemas.microsoft.com/office/drawing/2014/main" id="{8F586E13-C725-4956-A045-F3B98E668DC4}"/>
              </a:ext>
            </a:extLst>
          </p:cNvPr>
          <p:cNvSpPr txBox="1"/>
          <p:nvPr/>
        </p:nvSpPr>
        <p:spPr>
          <a:xfrm>
            <a:off x="2170946" y="3117047"/>
            <a:ext cx="3440458" cy="1685077"/>
          </a:xfrm>
          <a:prstGeom prst="rect">
            <a:avLst/>
          </a:prstGeom>
          <a:noFill/>
        </p:spPr>
        <p:txBody>
          <a:bodyPr wrap="square">
            <a:spAutoFit/>
          </a:bodyPr>
          <a:lstStyle/>
          <a:p>
            <a:pPr defTabSz="179388">
              <a:lnSpc>
                <a:spcPct val="150000"/>
              </a:lnSpc>
              <a:defRPr sz="1000"/>
            </a:pPr>
            <a:r>
              <a:rPr lang="sv-SE" sz="5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4" action="ppaction://hlinksldjump">
                  <a:extLst>
                    <a:ext uri="{A12FA001-AC4F-418D-AE19-62706E023703}">
                      <ahyp:hlinkClr xmlns="" xmlns:ahyp="http://schemas.microsoft.com/office/drawing/2018/hyperlinkcolor" val="tx"/>
                    </a:ext>
                  </a:extLst>
                </a:hlinkClick>
              </a:rPr>
              <a:t>BILD 16	BEFOLKNINGENS SAMMANSÄTTNING EFT. ÅLDER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15" action="ppaction://hlinksldjump">
                  <a:extLst>
                    <a:ext uri="{A12FA001-AC4F-418D-AE19-62706E023703}">
                      <ahyp:hlinkClr xmlns="" xmlns:ahyp="http://schemas.microsoft.com/office/drawing/2018/hyperlinkcolor" val="tx"/>
                    </a:ext>
                  </a:extLst>
                </a:hlinkClick>
              </a:rPr>
              <a:t> BILD 17	FÖRÄNDRING I ÅLDERSSTRUKTUREN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6" action="ppaction://hlinksldjump">
                  <a:extLst>
                    <a:ext uri="{A12FA001-AC4F-418D-AE19-62706E023703}">
                      <ahyp:hlinkClr xmlns="" xmlns:ahyp="http://schemas.microsoft.com/office/drawing/2018/hyperlinkcolor" val="tx"/>
                    </a:ext>
                  </a:extLst>
                </a:hlinkClick>
              </a:rPr>
              <a:t>BILD 18	GENOMSNITTSÅLDER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7" action="ppaction://hlinksldjump">
                  <a:extLst>
                    <a:ext uri="{A12FA001-AC4F-418D-AE19-62706E023703}">
                      <ahyp:hlinkClr xmlns="" xmlns:ahyp="http://schemas.microsoft.com/office/drawing/2018/hyperlinkcolor" val="tx"/>
                    </a:ext>
                  </a:extLst>
                </a:hlinkClick>
              </a:rPr>
              <a:t>BILD 19	UTVECKLING AV ANTALET BARN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8" action="ppaction://hlinksldjump">
                  <a:extLst>
                    <a:ext uri="{A12FA001-AC4F-418D-AE19-62706E023703}">
                      <ahyp:hlinkClr xmlns="" xmlns:ahyp="http://schemas.microsoft.com/office/drawing/2018/hyperlinkcolor" val="tx"/>
                    </a:ext>
                  </a:extLst>
                </a:hlinkClick>
              </a:rPr>
              <a:t>BILD 20	UTVECKLING AV ANTALET UNGDOMAR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19" action="ppaction://hlinksldjump">
                  <a:extLst>
                    <a:ext uri="{A12FA001-AC4F-418D-AE19-62706E023703}">
                      <ahyp:hlinkClr xmlns="" xmlns:ahyp="http://schemas.microsoft.com/office/drawing/2018/hyperlinkcolor" val="tx"/>
                    </a:ext>
                  </a:extLst>
                </a:hlinkClick>
              </a:rPr>
              <a:t>BILD 21	UTVECKLING AV ANTALET VUXNA</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rPr>
              <a:t> </a:t>
            </a:r>
            <a:r>
              <a:rPr lang="sv-SE" sz="900" dirty="0">
                <a:solidFill>
                  <a:schemeClr val="tx1">
                    <a:lumMod val="75000"/>
                  </a:schemeClr>
                </a:solidFill>
                <a:latin typeface="HelveticaNeueLT W1G 55 Roman" panose="020B0604020202020204" pitchFamily="34" charset="0"/>
                <a:hlinkClick r:id="rId20" action="ppaction://hlinksldjump">
                  <a:extLst>
                    <a:ext uri="{A12FA001-AC4F-418D-AE19-62706E023703}">
                      <ahyp:hlinkClr xmlns="" xmlns:ahyp="http://schemas.microsoft.com/office/drawing/2018/hyperlinkcolor" val="tx"/>
                    </a:ext>
                  </a:extLst>
                </a:hlinkClick>
              </a:rPr>
              <a:t>BILD 22	UTVECKLING AV ANTALET ÄLDRE</a:t>
            </a:r>
            <a:endParaRPr lang="sv-SE" sz="900" dirty="0">
              <a:solidFill>
                <a:schemeClr val="tx1">
                  <a:lumMod val="75000"/>
                </a:schemeClr>
              </a:solidFill>
              <a:latin typeface="HelveticaNeueLT W1G 55 Roman" panose="020B0604020202020204" pitchFamily="34" charset="0"/>
            </a:endParaRPr>
          </a:p>
          <a:p>
            <a:pPr defTabSz="179388">
              <a:defRPr sz="1000"/>
            </a:pPr>
            <a:endParaRPr lang="sv-SE" sz="900" dirty="0">
              <a:solidFill>
                <a:schemeClr val="tx1">
                  <a:lumMod val="75000"/>
                </a:schemeClr>
              </a:solidFill>
              <a:latin typeface="HelveticaNeueLT W1G 55 Roman" panose="020B0604020202020204" pitchFamily="34" charset="0"/>
            </a:endParaRPr>
          </a:p>
        </p:txBody>
      </p:sp>
      <p:sp>
        <p:nvSpPr>
          <p:cNvPr id="16" name="Rubrik 3"/>
          <p:cNvSpPr txBox="1">
            <a:spLocks/>
          </p:cNvSpPr>
          <p:nvPr/>
        </p:nvSpPr>
        <p:spPr>
          <a:xfrm>
            <a:off x="5361625" y="453288"/>
            <a:ext cx="3613410" cy="216000"/>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defTabSz="179388">
              <a:lnSpc>
                <a:spcPct val="150000"/>
              </a:lnSpc>
              <a:defRPr sz="1000"/>
            </a:pPr>
            <a:r>
              <a:rPr lang="sv-SE" sz="1100" b="1" dirty="0">
                <a:solidFill>
                  <a:schemeClr val="tx1">
                    <a:lumMod val="75000"/>
                  </a:schemeClr>
                </a:solidFill>
                <a:latin typeface="HelveticaNeueLT W1G 55 Roman" panose="020B0604020202020204" pitchFamily="34" charset="0"/>
                <a:hlinkClick r:id="rId21" action="ppaction://hlinksldjump">
                  <a:extLst>
                    <a:ext uri="{A12FA001-AC4F-418D-AE19-62706E023703}">
                      <ahyp:hlinkClr xmlns="" xmlns:ahyp="http://schemas.microsoft.com/office/drawing/2018/hyperlinkcolor" val="tx"/>
                    </a:ext>
                  </a:extLst>
                </a:hlinkClick>
              </a:rPr>
              <a:t>DEL 4     BAKGRUND OCH ANTAGANDEN</a:t>
            </a:r>
            <a:endParaRPr lang="sv-SE" sz="1100" dirty="0"/>
          </a:p>
        </p:txBody>
      </p:sp>
      <p:sp>
        <p:nvSpPr>
          <p:cNvPr id="17" name="textruta 16">
            <a:extLst>
              <a:ext uri="{FF2B5EF4-FFF2-40B4-BE49-F238E27FC236}">
                <a16:creationId xmlns:a16="http://schemas.microsoft.com/office/drawing/2014/main" id="{8F586E13-C725-4956-A045-F3B98E668DC4}"/>
              </a:ext>
            </a:extLst>
          </p:cNvPr>
          <p:cNvSpPr txBox="1"/>
          <p:nvPr/>
        </p:nvSpPr>
        <p:spPr>
          <a:xfrm>
            <a:off x="5778960" y="666691"/>
            <a:ext cx="3440458" cy="2169825"/>
          </a:xfrm>
          <a:prstGeom prst="rect">
            <a:avLst/>
          </a:prstGeom>
          <a:noFill/>
        </p:spPr>
        <p:txBody>
          <a:bodyPr wrap="square">
            <a:spAutoFit/>
          </a:bodyPr>
          <a:lstStyle/>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2" action="ppaction://hlinksldjump">
                  <a:extLst>
                    <a:ext uri="{A12FA001-AC4F-418D-AE19-62706E023703}">
                      <ahyp:hlinkClr xmlns="" xmlns:ahyp="http://schemas.microsoft.com/office/drawing/2018/hyperlinkcolor" val="tx"/>
                    </a:ext>
                  </a:extLst>
                </a:hlinkClick>
              </a:rPr>
              <a:t>BILD 24	BAKGRUND OCH ANTAGANDEN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3" action="ppaction://hlinksldjump">
                  <a:extLst>
                    <a:ext uri="{A12FA001-AC4F-418D-AE19-62706E023703}">
                      <ahyp:hlinkClr xmlns="" xmlns:ahyp="http://schemas.microsoft.com/office/drawing/2018/hyperlinkcolor" val="tx"/>
                    </a:ext>
                  </a:extLst>
                </a:hlinkClick>
              </a:rPr>
              <a:t>BILD 25	FOLKMÄNGDENS ÅLDERSSTRUKTUR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4" action="ppaction://hlinksldjump">
                  <a:extLst>
                    <a:ext uri="{A12FA001-AC4F-418D-AE19-62706E023703}">
                      <ahyp:hlinkClr xmlns="" xmlns:ahyp="http://schemas.microsoft.com/office/drawing/2018/hyperlinkcolor" val="tx"/>
                    </a:ext>
                  </a:extLst>
                </a:hlinkClick>
              </a:rPr>
              <a:t>BILD 26	ANTAL MÄN OCH KVINNOR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5" action="ppaction://hlinksldjump">
                  <a:extLst>
                    <a:ext uri="{A12FA001-AC4F-418D-AE19-62706E023703}">
                      <ahyp:hlinkClr xmlns="" xmlns:ahyp="http://schemas.microsoft.com/office/drawing/2018/hyperlinkcolor" val="tx"/>
                    </a:ext>
                  </a:extLst>
                </a:hlinkClick>
              </a:rPr>
              <a:t>BILD 27 	KVINNORS FRUKTSAMHET I OLIKA ÅLDRAR</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6" action="ppaction://hlinksldjump">
                  <a:extLst>
                    <a:ext uri="{A12FA001-AC4F-418D-AE19-62706E023703}">
                      <ahyp:hlinkClr xmlns="" xmlns:ahyp="http://schemas.microsoft.com/office/drawing/2018/hyperlinkcolor" val="tx"/>
                    </a:ext>
                  </a:extLst>
                </a:hlinkClick>
              </a:rPr>
              <a:t>BILD 28	FRUKTSAMHETENS UTVECKLING ÖVER TID</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7" action="ppaction://hlinksldjump">
                  <a:extLst>
                    <a:ext uri="{A12FA001-AC4F-418D-AE19-62706E023703}">
                      <ahyp:hlinkClr xmlns="" xmlns:ahyp="http://schemas.microsoft.com/office/drawing/2018/hyperlinkcolor" val="tx"/>
                    </a:ext>
                  </a:extLst>
                </a:hlinkClick>
              </a:rPr>
              <a:t>BILD 29	IN- OCH UTFLYTTNING</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8" action="ppaction://hlinksldjump">
                  <a:extLst>
                    <a:ext uri="{A12FA001-AC4F-418D-AE19-62706E023703}">
                      <ahyp:hlinkClr xmlns="" xmlns:ahyp="http://schemas.microsoft.com/office/drawing/2018/hyperlinkcolor" val="tx"/>
                    </a:ext>
                  </a:extLst>
                </a:hlinkClick>
              </a:rPr>
              <a:t>BILD 30	FLYTTARNA OCH ÅLDERSSTRUKTUREN</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29" action="ppaction://hlinksldjump">
                  <a:extLst>
                    <a:ext uri="{A12FA001-AC4F-418D-AE19-62706E023703}">
                      <ahyp:hlinkClr xmlns="" xmlns:ahyp="http://schemas.microsoft.com/office/drawing/2018/hyperlinkcolor" val="tx"/>
                    </a:ext>
                  </a:extLst>
                </a:hlinkClick>
              </a:rPr>
              <a:t>BILD 31	INVÅNARNAS BENÄGENHET ATT FLYTTA</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0" action="ppaction://hlinksldjump">
                  <a:extLst>
                    <a:ext uri="{A12FA001-AC4F-418D-AE19-62706E023703}">
                      <ahyp:hlinkClr xmlns="" xmlns:ahyp="http://schemas.microsoft.com/office/drawing/2018/hyperlinkcolor" val="tx"/>
                    </a:ext>
                  </a:extLst>
                </a:hlinkClick>
              </a:rPr>
              <a:t>BILD 32	KVINNORS BENÄGENHET ATT FLYTTA</a:t>
            </a:r>
            <a:endParaRPr lang="sv-SE" sz="900" dirty="0">
              <a:solidFill>
                <a:schemeClr val="tx1">
                  <a:lumMod val="75000"/>
                </a:schemeClr>
              </a:solidFill>
              <a:latin typeface="HelveticaNeueLT W1G 55 Roman" panose="020B0604020202020204" pitchFamily="34" charset="0"/>
            </a:endParaRPr>
          </a:p>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1" action="ppaction://hlinksldjump">
                  <a:extLst>
                    <a:ext uri="{A12FA001-AC4F-418D-AE19-62706E023703}">
                      <ahyp:hlinkClr xmlns="" xmlns:ahyp="http://schemas.microsoft.com/office/drawing/2018/hyperlinkcolor" val="tx"/>
                    </a:ext>
                  </a:extLst>
                </a:hlinkClick>
              </a:rPr>
              <a:t>BILD 33	MÄNS BENÄGENHET ATT FLYTTA</a:t>
            </a:r>
            <a:endParaRPr lang="sv-SE" sz="900" dirty="0">
              <a:solidFill>
                <a:schemeClr val="tx1">
                  <a:lumMod val="75000"/>
                </a:schemeClr>
              </a:solidFill>
              <a:latin typeface="HelveticaNeueLT W1G 55 Roman" panose="020B0604020202020204" pitchFamily="34" charset="0"/>
            </a:endParaRPr>
          </a:p>
        </p:txBody>
      </p:sp>
      <p:sp>
        <p:nvSpPr>
          <p:cNvPr id="19" name="Rubrik 3"/>
          <p:cNvSpPr txBox="1">
            <a:spLocks/>
          </p:cNvSpPr>
          <p:nvPr/>
        </p:nvSpPr>
        <p:spPr>
          <a:xfrm>
            <a:off x="5700436" y="2854486"/>
            <a:ext cx="3613410" cy="334451"/>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a:r>
              <a:rPr lang="sv-SE" sz="1100" b="1" dirty="0">
                <a:solidFill>
                  <a:schemeClr val="tx1">
                    <a:lumMod val="75000"/>
                  </a:schemeClr>
                </a:solidFill>
                <a:latin typeface="HelveticaNeueLT W1G 55 Roman" panose="020B0604020202020204" pitchFamily="34" charset="0"/>
                <a:hlinkClick r:id="rId32" action="ppaction://hlinksldjump">
                  <a:extLst>
                    <a:ext uri="{A12FA001-AC4F-418D-AE19-62706E023703}">
                      <ahyp:hlinkClr xmlns="" xmlns:ahyp="http://schemas.microsoft.com/office/drawing/2018/hyperlinkcolor" val="tx"/>
                    </a:ext>
                  </a:extLst>
                </a:hlinkClick>
              </a:rPr>
              <a:t>DEL 5     METOD</a:t>
            </a:r>
            <a:endParaRPr lang="sv-SE" sz="1100" dirty="0"/>
          </a:p>
        </p:txBody>
      </p:sp>
      <p:sp>
        <p:nvSpPr>
          <p:cNvPr id="20" name="textruta 19">
            <a:extLst>
              <a:ext uri="{FF2B5EF4-FFF2-40B4-BE49-F238E27FC236}">
                <a16:creationId xmlns:a16="http://schemas.microsoft.com/office/drawing/2014/main" id="{9CC9C5A5-71DE-49E1-A3F6-9C76C601D7DA}"/>
              </a:ext>
            </a:extLst>
          </p:cNvPr>
          <p:cNvSpPr txBox="1"/>
          <p:nvPr/>
        </p:nvSpPr>
        <p:spPr>
          <a:xfrm>
            <a:off x="5779680" y="3112719"/>
            <a:ext cx="3440458" cy="216000"/>
          </a:xfrm>
          <a:prstGeom prst="rect">
            <a:avLst/>
          </a:prstGeom>
          <a:noFill/>
        </p:spPr>
        <p:txBody>
          <a:bodyPr wrap="square">
            <a:spAutoFit/>
          </a:bodyPr>
          <a:lstStyle/>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3" action="ppaction://hlinksldjump">
                  <a:extLst>
                    <a:ext uri="{A12FA001-AC4F-418D-AE19-62706E023703}">
                      <ahyp:hlinkClr xmlns="" xmlns:ahyp="http://schemas.microsoft.com/office/drawing/2018/hyperlinkcolor" val="tx"/>
                    </a:ext>
                  </a:extLst>
                </a:hlinkClick>
              </a:rPr>
              <a:t>BILD 35-36	METODBESKRIVNING</a:t>
            </a:r>
            <a:endParaRPr lang="sv-SE" sz="900" dirty="0">
              <a:solidFill>
                <a:schemeClr val="tx1">
                  <a:lumMod val="75000"/>
                  <a:lumOff val="25000"/>
                </a:schemeClr>
              </a:solidFill>
              <a:latin typeface="HelveticaNeueLT W1G 55 Roman" panose="020B0604020202020204" pitchFamily="34" charset="0"/>
            </a:endParaRPr>
          </a:p>
        </p:txBody>
      </p:sp>
      <p:sp>
        <p:nvSpPr>
          <p:cNvPr id="23" name="Rubrik 3"/>
          <p:cNvSpPr txBox="1">
            <a:spLocks/>
          </p:cNvSpPr>
          <p:nvPr/>
        </p:nvSpPr>
        <p:spPr>
          <a:xfrm>
            <a:off x="5703533" y="3371181"/>
            <a:ext cx="3613410" cy="216000"/>
          </a:xfrm>
          <a:prstGeom prst="rect">
            <a:avLst/>
          </a:prstGeom>
        </p:spPr>
        <p:txBody>
          <a:bodyPr vert="horz" lIns="91430" tIns="45715" rIns="91430" bIns="45715" rtlCol="0" anchor="ctr">
            <a:noAutofit/>
          </a:bodyPr>
          <a:lstStyle>
            <a:lvl1pPr algn="ctr" defTabSz="457148" rtl="0" eaLnBrk="1" latinLnBrk="0" hangingPunct="1">
              <a:spcBef>
                <a:spcPct val="0"/>
              </a:spcBef>
              <a:buNone/>
              <a:defRPr sz="4400" kern="1200">
                <a:solidFill>
                  <a:schemeClr val="tx1"/>
                </a:solidFill>
                <a:latin typeface="+mj-lt"/>
                <a:ea typeface="+mj-ea"/>
                <a:cs typeface="+mj-cs"/>
              </a:defRPr>
            </a:lvl1pPr>
          </a:lstStyle>
          <a:p>
            <a:pPr algn="l" defTabSz="179388">
              <a:lnSpc>
                <a:spcPct val="150000"/>
              </a:lnSpc>
              <a:defRPr sz="1000"/>
            </a:pPr>
            <a:r>
              <a:rPr lang="sv-SE" sz="1100" b="1" dirty="0">
                <a:solidFill>
                  <a:schemeClr val="tx1">
                    <a:lumMod val="75000"/>
                  </a:schemeClr>
                </a:solidFill>
                <a:latin typeface="HelveticaNeueLT W1G 55 Roman" panose="020B0604020202020204" pitchFamily="34" charset="0"/>
                <a:hlinkClick r:id="rId34" action="ppaction://hlinksldjump">
                  <a:extLst>
                    <a:ext uri="{A12FA001-AC4F-418D-AE19-62706E023703}">
                      <ahyp:hlinkClr xmlns="" xmlns:ahyp="http://schemas.microsoft.com/office/drawing/2018/hyperlinkcolor" val="tx"/>
                    </a:ext>
                  </a:extLst>
                </a:hlinkClick>
              </a:rPr>
              <a:t>TABELLBILAGA</a:t>
            </a:r>
            <a:endParaRPr lang="sv-SE" sz="1100" dirty="0"/>
          </a:p>
        </p:txBody>
      </p:sp>
      <p:sp>
        <p:nvSpPr>
          <p:cNvPr id="3" name="textruta 2">
            <a:extLst>
              <a:ext uri="{FF2B5EF4-FFF2-40B4-BE49-F238E27FC236}">
                <a16:creationId xmlns:a16="http://schemas.microsoft.com/office/drawing/2014/main" id="{9CC9C5A5-71DE-49E1-A3F6-9C76C601D7DA}"/>
              </a:ext>
            </a:extLst>
          </p:cNvPr>
          <p:cNvSpPr txBox="1"/>
          <p:nvPr/>
        </p:nvSpPr>
        <p:spPr>
          <a:xfrm>
            <a:off x="5781362" y="3586952"/>
            <a:ext cx="3440458" cy="300082"/>
          </a:xfrm>
          <a:prstGeom prst="rect">
            <a:avLst/>
          </a:prstGeom>
          <a:noFill/>
        </p:spPr>
        <p:txBody>
          <a:bodyPr wrap="square">
            <a:spAutoFit/>
          </a:bodyPr>
          <a:lstStyle/>
          <a:p>
            <a:pPr defTabSz="179388">
              <a:lnSpc>
                <a:spcPct val="150000"/>
              </a:lnSpc>
              <a:defRPr sz="1000"/>
            </a:pPr>
            <a:r>
              <a:rPr lang="sv-SE" sz="900" dirty="0">
                <a:solidFill>
                  <a:schemeClr val="tx1">
                    <a:lumMod val="75000"/>
                  </a:schemeClr>
                </a:solidFill>
                <a:latin typeface="HelveticaNeueLT W1G 55 Roman" panose="020B0604020202020204" pitchFamily="34" charset="0"/>
                <a:hlinkClick r:id="rId35" action="ppaction://hlinksldjump">
                  <a:extLst>
                    <a:ext uri="{A12FA001-AC4F-418D-AE19-62706E023703}">
                      <ahyp:hlinkClr xmlns="" xmlns:ahyp="http://schemas.microsoft.com/office/drawing/2018/hyperlinkcolor" val="tx"/>
                    </a:ext>
                  </a:extLst>
                </a:hlinkClick>
              </a:rPr>
              <a:t>BILD 38-39	FOLKMÄNGD EFTER ÅLDERSKLASS</a:t>
            </a:r>
            <a:endParaRPr lang="sv-SE" sz="900" dirty="0">
              <a:solidFill>
                <a:schemeClr val="tx1">
                  <a:lumMod val="75000"/>
                  <a:lumOff val="25000"/>
                </a:schemeClr>
              </a:solidFill>
              <a:latin typeface="HelveticaNeueLT W1G 55 Roman" panose="020B0604020202020204" pitchFamily="34" charset="0"/>
            </a:endParaRPr>
          </a:p>
        </p:txBody>
      </p:sp>
    </p:spTree>
    <p:extLst>
      <p:ext uri="{BB962C8B-B14F-4D97-AF65-F5344CB8AC3E}">
        <p14:creationId xmlns:p14="http://schemas.microsoft.com/office/powerpoint/2010/main" val="1182582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6B1608CB-79C1-4168-B4C9-4073EF01B488}"/>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UNGDOMAR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20</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1B4F5D88-B084-423C-971F-F1156BDD97EC}"/>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UNGDOMAR</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ungdomar i åldrarna 13-18 år </a:t>
            </a:r>
          </a:p>
          <a:p>
            <a:pPr>
              <a:lnSpc>
                <a:spcPct val="150000"/>
              </a:lnSpc>
            </a:pPr>
            <a:r>
              <a:rPr lang="sv-SE" sz="900" i="1" smtClean="0">
                <a:solidFill>
                  <a:schemeClr val="tx1">
                    <a:lumMod val="75000"/>
                  </a:schemeClr>
                </a:solidFill>
                <a:latin typeface="HelveticaNeueLT W1G 55 Roman" panose="020B0604020202020204" pitchFamily="34" charset="0"/>
              </a:rPr>
              <a:t>1980-2020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a:t>
            </a:r>
            <a:r>
              <a:rPr lang="sv-SE" sz="900" i="1" smtClean="0">
                <a:solidFill>
                  <a:schemeClr val="tx1">
                    <a:lumMod val="75000"/>
                  </a:schemeClr>
                </a:solidFill>
                <a:latin typeface="HelveticaNeueLT W1G 55 Roman" panose="020B0604020202020204" pitchFamily="34" charset="0"/>
              </a:rPr>
              <a:t>2021-2030.</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Antalet i åldrarna 13-15 och sedan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16-18 år har sedan 2000-talets mitt minskat i de flesta av landets kommuner. Detta i takt med att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de stora barnkullar som föddes kring 1990 har lämnat dessa åldrar bakom sig. I många kommuner kan dock en uppgång av antalet invånare i dessa åldrar förväntas den kommande perioden.</a:t>
            </a:r>
          </a:p>
        </p:txBody>
      </p:sp>
      <p:pic>
        <p:nvPicPr>
          <p:cNvPr id="7" name="Bildobjekt 6" descr="Linjediagram som visar faktiskt och prognostiserat antal ungdomar i åldrarna 13 till 15 år samt 16 till 18 år i kommunen sedan 1980 och under prognosperioden." title="Antal ungdomar i Ängelholms kommun 1980 till 2030"/>
          <p:cNvPicPr>
            <a:picLocks noChangeAspect="1"/>
          </p:cNvPicPr>
          <p:nvPr/>
        </p:nvPicPr>
        <p:blipFill>
          <a:blip r:embed="rId3"/>
          <a:stretch>
            <a:fillRect/>
          </a:stretch>
        </p:blipFill>
        <p:spPr>
          <a:xfrm>
            <a:off x="2768600" y="381000"/>
            <a:ext cx="5497933" cy="4267200"/>
          </a:xfrm>
          <a:prstGeom prst="rect">
            <a:avLst/>
          </a:prstGeom>
        </p:spPr>
      </p:pic>
    </p:spTree>
    <p:extLst>
      <p:ext uri="{BB962C8B-B14F-4D97-AF65-F5344CB8AC3E}">
        <p14:creationId xmlns:p14="http://schemas.microsoft.com/office/powerpoint/2010/main" val="1215722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59253908-FB80-40AC-B5FF-16E90242B882}"/>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VUXNA</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21</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5" name="Rak koppling 4">
            <a:extLst>
              <a:ext uri="{FF2B5EF4-FFF2-40B4-BE49-F238E27FC236}">
                <a16:creationId xmlns:a16="http://schemas.microsoft.com/office/drawing/2014/main" id="{966118FA-4A0F-474D-A6C7-D9BA072C9139}"/>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VUXNA</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vuxna i åldrarna 19-64 </a:t>
            </a:r>
            <a:r>
              <a:rPr lang="sv-SE" sz="900" i="1">
                <a:solidFill>
                  <a:schemeClr val="tx1">
                    <a:lumMod val="75000"/>
                  </a:schemeClr>
                </a:solidFill>
                <a:latin typeface="HelveticaNeueLT W1G 55 Roman" panose="020B0604020202020204" pitchFamily="34" charset="0"/>
              </a:rPr>
              <a:t>år </a:t>
            </a:r>
            <a:r>
              <a:rPr lang="sv-SE" sz="900" i="1" smtClean="0">
                <a:solidFill>
                  <a:schemeClr val="tx1">
                    <a:lumMod val="75000"/>
                  </a:schemeClr>
                </a:solidFill>
                <a:latin typeface="HelveticaNeueLT W1G 55 Roman" panose="020B0604020202020204" pitchFamily="34" charset="0"/>
              </a:rPr>
              <a:t>1980-2020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a:t>
            </a:r>
            <a:r>
              <a:rPr lang="sv-SE" sz="900" i="1" smtClean="0">
                <a:solidFill>
                  <a:schemeClr val="tx1">
                    <a:lumMod val="75000"/>
                  </a:schemeClr>
                </a:solidFill>
                <a:latin typeface="HelveticaNeueLT W1G 55 Roman" panose="020B0604020202020204" pitchFamily="34" charset="0"/>
              </a:rPr>
              <a:t>2021-2030.</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Åldersgruppen 19-24 år har i många kommuner ökat under de senaste åren då generationen född kring 1990 passerat dessa åldrar. Åldersgruppen 25-44 år har minskat då den stora </a:t>
            </a:r>
          </a:p>
          <a:p>
            <a:pPr>
              <a:lnSpc>
                <a:spcPct val="150000"/>
              </a:lnSpc>
            </a:pPr>
            <a:r>
              <a:rPr lang="sv-SE" sz="900" dirty="0">
                <a:solidFill>
                  <a:schemeClr val="tx1">
                    <a:lumMod val="75000"/>
                  </a:schemeClr>
                </a:solidFill>
                <a:latin typeface="HelveticaNeueLT W1G 55 Roman" panose="020B0604020202020204" pitchFamily="34" charset="0"/>
              </a:rPr>
              <a:t>60-talistgenerationen nu befinner sig i åldersgruppen 45-64 år. Dock ökar den nu igen då 90-talisterna istället träder in här. Samtidigt motverkas detta av att 40-talisterna nu är äldre än 65 år och därmed trätt in i nästa åldersgrupp. </a:t>
            </a:r>
          </a:p>
        </p:txBody>
      </p:sp>
      <p:pic>
        <p:nvPicPr>
          <p:cNvPr id="7" name="Bildobjekt 6" descr="Linjediagram som visar faktiskt och prognostiserat antal vuxna i åldrarna 19 till 24 år, 25 till 44 år samt 45 till 64 år i kommunen sedan 1980 och under prognosperioden." title="Antal vuxna i Ängelholms kommun 1980 till 2030"/>
          <p:cNvPicPr>
            <a:picLocks noChangeAspect="1"/>
          </p:cNvPicPr>
          <p:nvPr/>
        </p:nvPicPr>
        <p:blipFill>
          <a:blip r:embed="rId4"/>
          <a:stretch>
            <a:fillRect/>
          </a:stretch>
        </p:blipFill>
        <p:spPr>
          <a:xfrm>
            <a:off x="2768600" y="381000"/>
            <a:ext cx="5576663" cy="4267200"/>
          </a:xfrm>
          <a:prstGeom prst="rect">
            <a:avLst/>
          </a:prstGeom>
        </p:spPr>
      </p:pic>
    </p:spTree>
    <p:extLst>
      <p:ext uri="{BB962C8B-B14F-4D97-AF65-F5344CB8AC3E}">
        <p14:creationId xmlns:p14="http://schemas.microsoft.com/office/powerpoint/2010/main" val="2626236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D62224ED-C10E-43F8-A1D3-2ED9E6D71874}"/>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UTVECKLING AV ANTALET ÄLDRE</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22</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3 - Demografiska effekter</a:t>
            </a:r>
          </a:p>
        </p:txBody>
      </p:sp>
      <p:cxnSp>
        <p:nvCxnSpPr>
          <p:cNvPr id="8" name="Rak koppling 7">
            <a:extLst>
              <a:ext uri="{FF2B5EF4-FFF2-40B4-BE49-F238E27FC236}">
                <a16:creationId xmlns:a16="http://schemas.microsoft.com/office/drawing/2014/main" id="{6311DBDF-9082-4648-A486-D0F66193A0CE}"/>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UTVECKLING AV</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ANTALET ÄLDRE</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antalet äldre i åldrarna 65 år och </a:t>
            </a:r>
            <a:r>
              <a:rPr lang="sv-SE" sz="900" i="1">
                <a:solidFill>
                  <a:schemeClr val="tx1">
                    <a:lumMod val="75000"/>
                  </a:schemeClr>
                </a:solidFill>
                <a:latin typeface="HelveticaNeueLT W1G 55 Roman" panose="020B0604020202020204" pitchFamily="34" charset="0"/>
              </a:rPr>
              <a:t>uppåt </a:t>
            </a:r>
            <a:r>
              <a:rPr lang="sv-SE" sz="900" i="1" smtClean="0">
                <a:solidFill>
                  <a:schemeClr val="tx1">
                    <a:lumMod val="75000"/>
                  </a:schemeClr>
                </a:solidFill>
                <a:latin typeface="HelveticaNeueLT W1G 55 Roman" panose="020B0604020202020204" pitchFamily="34" charset="0"/>
              </a:rPr>
              <a:t>1980-2020 </a:t>
            </a:r>
            <a:r>
              <a:rPr lang="sv-SE" sz="900" i="1" dirty="0">
                <a:solidFill>
                  <a:schemeClr val="tx1">
                    <a:lumMod val="75000"/>
                  </a:schemeClr>
                </a:solidFill>
                <a:latin typeface="HelveticaNeueLT W1G 55 Roman" panose="020B0604020202020204" pitchFamily="34" charset="0"/>
              </a:rPr>
              <a:t>samt prognostiserat </a:t>
            </a:r>
            <a:r>
              <a:rPr lang="sv-SE" sz="900" i="1">
                <a:solidFill>
                  <a:schemeClr val="tx1">
                    <a:lumMod val="75000"/>
                  </a:schemeClr>
                </a:solidFill>
                <a:latin typeface="HelveticaNeueLT W1G 55 Roman" panose="020B0604020202020204" pitchFamily="34" charset="0"/>
              </a:rPr>
              <a:t>antal </a:t>
            </a:r>
            <a:r>
              <a:rPr lang="sv-SE" sz="900" i="1" smtClean="0">
                <a:solidFill>
                  <a:schemeClr val="tx1">
                    <a:lumMod val="75000"/>
                  </a:schemeClr>
                </a:solidFill>
                <a:latin typeface="HelveticaNeueLT W1G 55 Roman" panose="020B0604020202020204" pitchFamily="34" charset="0"/>
              </a:rPr>
              <a:t>2021-2030.</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Under en längre tid framöver kommer antalet äldre i landets kommuner att öka. Orsaken är dels att den stora </a:t>
            </a:r>
          </a:p>
          <a:p>
            <a:pPr>
              <a:lnSpc>
                <a:spcPct val="150000"/>
              </a:lnSpc>
            </a:pPr>
            <a:r>
              <a:rPr lang="sv-SE" sz="900" dirty="0">
                <a:solidFill>
                  <a:schemeClr val="tx1">
                    <a:lumMod val="75000"/>
                  </a:schemeClr>
                </a:solidFill>
                <a:latin typeface="HelveticaNeueLT W1G 55 Roman" panose="020B0604020202020204" pitchFamily="34" charset="0"/>
              </a:rPr>
              <a:t>40-talist generationen uppnått pensionsåldern fullt ut, dels att medellivslängden ökar och att de äldre lever längre än tidigare. Den närmaste framtiden medför främst en ökning i åldersgruppen 80 år eller äldre där </a:t>
            </a:r>
          </a:p>
          <a:p>
            <a:pPr>
              <a:lnSpc>
                <a:spcPct val="150000"/>
              </a:lnSpc>
            </a:pPr>
            <a:r>
              <a:rPr lang="sv-SE" sz="900" dirty="0">
                <a:solidFill>
                  <a:schemeClr val="tx1">
                    <a:lumMod val="75000"/>
                  </a:schemeClr>
                </a:solidFill>
                <a:latin typeface="HelveticaNeueLT W1G 55 Roman" panose="020B0604020202020204" pitchFamily="34" charset="0"/>
              </a:rPr>
              <a:t>40-taliserna snart börjar träda in.</a:t>
            </a:r>
          </a:p>
        </p:txBody>
      </p:sp>
      <p:pic>
        <p:nvPicPr>
          <p:cNvPr id="5" name="Bildobjekt 4" descr="Linjediagram som visar faktiskt och prognostiserat antal äldre i åldrarna 65 till 79 år samt 80 år och äldre i kommunen sedan 1980 och under prognosperioden." title="Antal ädre i Ängelholms kommun 1980 till 2030"/>
          <p:cNvPicPr>
            <a:picLocks noChangeAspect="1"/>
          </p:cNvPicPr>
          <p:nvPr/>
        </p:nvPicPr>
        <p:blipFill>
          <a:blip r:embed="rId4"/>
          <a:stretch>
            <a:fillRect/>
          </a:stretch>
        </p:blipFill>
        <p:spPr>
          <a:xfrm>
            <a:off x="2768600" y="381000"/>
            <a:ext cx="5497933" cy="4267200"/>
          </a:xfrm>
          <a:prstGeom prst="rect">
            <a:avLst/>
          </a:prstGeom>
        </p:spPr>
      </p:pic>
    </p:spTree>
    <p:extLst>
      <p:ext uri="{BB962C8B-B14F-4D97-AF65-F5344CB8AC3E}">
        <p14:creationId xmlns:p14="http://schemas.microsoft.com/office/powerpoint/2010/main" val="2708179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23</a:t>
            </a:fld>
            <a:endParaRPr lang="sv-SE" sz="1050" dirty="0">
              <a:solidFill>
                <a:srgbClr val="3C3C3C"/>
              </a:solidFill>
            </a:endParaRPr>
          </a:p>
        </p:txBody>
      </p:sp>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1351575"/>
            <a:ext cx="5971446" cy="14964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4 </a:t>
            </a:r>
          </a:p>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BAKGRUND OCH ANTAGANDEN</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pic>
        <p:nvPicPr>
          <p:cNvPr id="3"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142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ubrik 3" hidden="1">
            <a:extLst>
              <a:ext uri="{FF2B5EF4-FFF2-40B4-BE49-F238E27FC236}">
                <a16:creationId xmlns:a16="http://schemas.microsoft.com/office/drawing/2014/main" id="{F4C8C5E8-6612-4B4E-8E87-26C4375A74C4}"/>
              </a:ext>
            </a:extLst>
          </p:cNvPr>
          <p:cNvSpPr>
            <a:spLocks noGrp="1"/>
          </p:cNvSpPr>
          <p:nvPr>
            <p:ph type="title"/>
          </p:nvPr>
        </p:nvSpPr>
        <p:spPr/>
        <p:txBody>
          <a:bodyPr/>
          <a:lstStyle/>
          <a:p>
            <a:pPr>
              <a:lnSpc>
                <a:spcPct val="150000"/>
              </a:lnSpc>
            </a:pPr>
            <a:r>
              <a:rPr lang="sv-SE" sz="800" b="1" dirty="0">
                <a:solidFill>
                  <a:schemeClr val="tx1">
                    <a:lumMod val="75000"/>
                  </a:schemeClr>
                </a:solidFill>
              </a:rPr>
              <a:t>BAKGRUND</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24</a:t>
            </a:fld>
            <a:endParaRPr lang="sv-SE" sz="1050" dirty="0">
              <a:solidFill>
                <a:srgbClr val="3C3C3C"/>
              </a:solidFill>
            </a:endParaRPr>
          </a:p>
        </p:txBody>
      </p:sp>
      <p:sp>
        <p:nvSpPr>
          <p:cNvPr id="3" name="Platshållare för sidfot 2"/>
          <p:cNvSpPr>
            <a:spLocks noGrp="1"/>
          </p:cNvSpPr>
          <p:nvPr>
            <p:ph type="ftr" sz="quarter" idx="5"/>
          </p:nvPr>
        </p:nvSpPr>
        <p:spPr/>
        <p:txBody>
          <a:bodyPr/>
          <a:lstStyle/>
          <a:p>
            <a:r>
              <a:rPr lang="sv-SE" sz="1050" dirty="0">
                <a:solidFill>
                  <a:srgbClr val="3C3C3C"/>
                </a:solidFill>
              </a:rPr>
              <a:t>Del 4 - Bakgrund och antaganden</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BAKGRUND</a:t>
            </a:r>
          </a:p>
          <a:p>
            <a:pPr>
              <a:lnSpc>
                <a:spcPct val="150000"/>
              </a:lnSpc>
            </a:pPr>
            <a:endParaRPr lang="sv-SE" sz="1050" b="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900" i="1" dirty="0">
                <a:solidFill>
                  <a:schemeClr val="tx1">
                    <a:lumMod val="75000"/>
                  </a:schemeClr>
                </a:solidFill>
                <a:latin typeface="HelveticaNeueLT W1G 55 Roman" panose="020B0604020202020204" pitchFamily="34" charset="0"/>
                <a:ea typeface="HeiT" panose="020B0502000000000001" pitchFamily="34" charset="-120"/>
              </a:rPr>
              <a:t>De följande sidorna innehåller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uppgifter som beskriver situationen </a:t>
            </a:r>
            <a:r>
              <a:rPr lang="sv-SE" sz="900" i="1">
                <a:solidFill>
                  <a:schemeClr val="tx1">
                    <a:lumMod val="75000"/>
                  </a:schemeClr>
                </a:solidFill>
                <a:latin typeface="HelveticaNeueLT W1G 55 Roman" panose="020B0604020202020204" pitchFamily="34" charset="0"/>
                <a:ea typeface="HeiT" panose="020B0502000000000001" pitchFamily="34" charset="-120"/>
              </a:rPr>
              <a:t>i </a:t>
            </a:r>
            <a:r>
              <a:rPr lang="sv-SE" sz="900" i="1" smtClean="0">
                <a:solidFill>
                  <a:schemeClr val="tx1">
                    <a:lumMod val="75000"/>
                  </a:schemeClr>
                </a:solidFill>
                <a:latin typeface="HelveticaNeueLT W1G 55 Roman" panose="020B0604020202020204" pitchFamily="34" charset="0"/>
                <a:ea typeface="HeiT" panose="020B0502000000000001" pitchFamily="34" charset="-120"/>
              </a:rPr>
              <a:t>Ängelholms kommun </a:t>
            </a:r>
            <a:r>
              <a:rPr lang="sv-SE" sz="900" i="1" dirty="0">
                <a:solidFill>
                  <a:schemeClr val="tx1">
                    <a:lumMod val="75000"/>
                  </a:schemeClr>
                </a:solidFill>
                <a:latin typeface="HelveticaNeueLT W1G 55 Roman" panose="020B0604020202020204" pitchFamily="34" charset="0"/>
                <a:ea typeface="HeiT" panose="020B0502000000000001" pitchFamily="34" charset="-120"/>
              </a:rPr>
              <a:t>under </a:t>
            </a:r>
            <a:r>
              <a:rPr lang="sv-SE" sz="900" i="1">
                <a:solidFill>
                  <a:schemeClr val="tx1">
                    <a:lumMod val="75000"/>
                  </a:schemeClr>
                </a:solidFill>
                <a:latin typeface="HelveticaNeueLT W1G 55 Roman" panose="020B0604020202020204" pitchFamily="34" charset="0"/>
                <a:ea typeface="HeiT" panose="020B0502000000000001" pitchFamily="34" charset="-120"/>
              </a:rPr>
              <a:t>år </a:t>
            </a:r>
            <a:r>
              <a:rPr lang="sv-SE" sz="900" i="1" smtClean="0">
                <a:solidFill>
                  <a:schemeClr val="tx1">
                    <a:lumMod val="75000"/>
                  </a:schemeClr>
                </a:solidFill>
                <a:latin typeface="HelveticaNeueLT W1G 55 Roman" panose="020B0604020202020204" pitchFamily="34" charset="0"/>
                <a:ea typeface="HeiT" panose="020B0502000000000001" pitchFamily="34" charset="-120"/>
              </a:rPr>
              <a:t>2020 </a:t>
            </a:r>
            <a:r>
              <a:rPr lang="sv-SE" sz="900" i="1" dirty="0">
                <a:solidFill>
                  <a:schemeClr val="tx1">
                    <a:lumMod val="75000"/>
                  </a:schemeClr>
                </a:solidFill>
                <a:latin typeface="HelveticaNeueLT W1G 55 Roman" panose="020B0604020202020204" pitchFamily="34" charset="0"/>
                <a:ea typeface="HeiT" panose="020B0502000000000001" pitchFamily="34" charset="-120"/>
              </a:rPr>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och några av de antaganden som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ligger till grund för prognosen. Syftet </a:t>
            </a:r>
            <a:br>
              <a:rPr lang="sv-SE" sz="900" i="1" dirty="0">
                <a:solidFill>
                  <a:schemeClr val="tx1">
                    <a:lumMod val="75000"/>
                  </a:schemeClr>
                </a:solidFill>
                <a:latin typeface="HelveticaNeueLT W1G 55 Roman" panose="020B0604020202020204" pitchFamily="34" charset="0"/>
                <a:ea typeface="HeiT" panose="020B0502000000000001" pitchFamily="34" charset="-120"/>
              </a:rPr>
            </a:br>
            <a:r>
              <a:rPr lang="sv-SE" sz="900" i="1" dirty="0">
                <a:solidFill>
                  <a:schemeClr val="tx1">
                    <a:lumMod val="75000"/>
                  </a:schemeClr>
                </a:solidFill>
                <a:latin typeface="HelveticaNeueLT W1G 55 Roman" panose="020B0604020202020204" pitchFamily="34" charset="0"/>
                <a:ea typeface="HeiT" panose="020B0502000000000001" pitchFamily="34" charset="-120"/>
              </a:rPr>
              <a:t>är att ge en demografisk nulägesbild som komplement till redovisningen av prognosresultaten.</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b="1" dirty="0">
              <a:solidFill>
                <a:schemeClr val="tx1">
                  <a:lumMod val="75000"/>
                </a:schemeClr>
              </a:solidFill>
              <a:latin typeface="HelveticaNeueLT W1G 55 Roman" panose="020B0604020202020204" pitchFamily="34" charset="0"/>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I prognosen har vi använt oss av registerdata över folkmängden efter ålder, kön och tid. Uppgifterna kommer från folkbokföringen och är hämtade från SCB. Befolkningen vi använder är den som är skriven i kommunen per den sista december varje år. Denna folkmängd behöver inte stämma med den befolkning som faktiskt bor eller vistas i kommunen. Hur stor skillnad det är mellan den folkmängd som verkligen bor i kommunen och den som är registrerad och om detta är ett problem varierar från kommun till kommun och över åldrarna. För de yngre åldersgrupperna är diskrepansen större. Många ungdomar studerar och arbetar på annan ort men är fortfarande skrivna i föräldrahemmet.</a:t>
            </a:r>
            <a:endParaRPr lang="sv-SE" sz="900" dirty="0">
              <a:solidFill>
                <a:schemeClr val="tx1">
                  <a:lumMod val="75000"/>
                </a:schemeClr>
              </a:solidFill>
              <a:latin typeface="HelveticaNeueLT W1G 55 Roman" panose="020B0604020202020204" pitchFamily="34" charset="0"/>
            </a:endParaRP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lang="sv-SE" sz="900" dirty="0">
                <a:solidFill>
                  <a:schemeClr val="tx1">
                    <a:lumMod val="75000"/>
                  </a:schemeClr>
                </a:solidFill>
                <a:latin typeface="HelveticaNeueLT W1G 55 Roman" panose="020B0604020202020204" pitchFamily="34" charset="0"/>
              </a:rPr>
              <a:t>För att göra prognosen använder vi oss även av antal levande födda barn, avlidna, inflyttade och utflyttade som registrerats under året. Med hjälp av denna information skattar vi fruktsamhet, mortalitet, inflyttarfördelningar och utflyttarrisker efter ålder och kön. Skattningarna ligger sedan till grund för beräkningen av den framtida utvecklingen av antalet födda, döda, inflyttade och utflyttade. </a:t>
            </a:r>
          </a:p>
          <a:p>
            <a:pPr algn="l">
              <a:lnSpc>
                <a:spcPct val="150000"/>
              </a:lnSpc>
            </a:pP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Värt att notera är två större demografiska förändringar som pågår. För det första börjar den stora 40-talist generationen uppnå en ålder över 80 år. Detta innebär att en stor grupp kommer upp i de åldrar där behovet av stöd och service ökar. För det andra uppnår den stora barnkull som föddes kring 1990 förvärvsaktiv och barnafödande ålder. De flyttar från städer med universitet och högskolor, och en andel kan tänkas flytta tillbaka till sin hemkommun. För bland annat arbets- och bostadsmarknaden, utbildningssystemet och omflyttningarna har detta stora konsekvenser vilket i sin tur ger effekter för den kommunala verksamheten.</a:t>
            </a:r>
          </a:p>
        </p:txBody>
      </p:sp>
    </p:spTree>
    <p:extLst>
      <p:ext uri="{BB962C8B-B14F-4D97-AF65-F5344CB8AC3E}">
        <p14:creationId xmlns:p14="http://schemas.microsoft.com/office/powerpoint/2010/main" val="3868238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E429F9D1-1CFF-40D4-B285-F34853F81328}"/>
              </a:ext>
            </a:extLst>
          </p:cNvPr>
          <p:cNvSpPr>
            <a:spLocks noGrp="1"/>
          </p:cNvSpPr>
          <p:nvPr>
            <p:ph type="title"/>
          </p:nvPr>
        </p:nvSpPr>
        <p:spPr/>
        <p:txBody>
          <a:bodyPr/>
          <a:lstStyle/>
          <a:p>
            <a:pPr>
              <a:lnSpc>
                <a:spcPct val="150000"/>
              </a:lnSpc>
            </a:pPr>
            <a:r>
              <a:rPr lang="sv-SE" sz="800" b="1" dirty="0">
                <a:solidFill>
                  <a:schemeClr val="tx1">
                    <a:lumMod val="75000"/>
                  </a:schemeClr>
                </a:solidFill>
              </a:rPr>
              <a:t>FOLKMÄNGDENS ÅLDERSSTRUKTUR</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25</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30FB5A6C-F584-4280-8AD4-BC00A771CEF4}"/>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FOLKMÄNGDENS ÅLDERSSTRUKTUR</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 personer i varje ålder per 1000 invånare </a:t>
            </a:r>
            <a:r>
              <a:rPr lang="sv-SE" sz="900" i="1">
                <a:solidFill>
                  <a:schemeClr val="tx1">
                    <a:lumMod val="75000"/>
                  </a:schemeClr>
                </a:solidFill>
                <a:latin typeface="HelveticaNeueLT W1G 55 Roman" panose="020B0604020202020204" pitchFamily="34" charset="0"/>
              </a:rPr>
              <a:t>år </a:t>
            </a:r>
            <a:r>
              <a:rPr lang="sv-SE" sz="900" i="1" smtClean="0">
                <a:solidFill>
                  <a:schemeClr val="tx1">
                    <a:lumMod val="75000"/>
                  </a:schemeClr>
                </a:solidFill>
                <a:latin typeface="HelveticaNeueLT W1G 55 Roman" panose="020B0604020202020204" pitchFamily="34" charset="0"/>
              </a:rPr>
              <a:t>2020.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smtClean="0">
                <a:solidFill>
                  <a:schemeClr val="tx1">
                    <a:lumMod val="75000"/>
                  </a:schemeClr>
                </a:solidFill>
                <a:latin typeface="HelveticaNeueLT W1G 55 Roman" panose="020B0604020202020204" pitchFamily="34" charset="0"/>
              </a:rPr>
              <a:t>I diagrammet visas befolknings-strukturen i kommunen och i riket. Den anger hur stor andel varje åldersgrupp utgör av hela folkmängden, uttryckt i promille. Som exempel kan nämnas att åldern 54 år är den enskilt största åldersgruppen i kommunen och utgör 15 promille av hela folkmängden år 2020. I de delar som kommunens åldersstruktur avviker från rikets så innebär detta att kommunen har relativt fler eller färre invånare i den åldern än vad som finns i riket.</a:t>
            </a:r>
            <a:endParaRPr lang="sv-SE" sz="900"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tal personer i varje ålder per 1000 invånare, i ettårsklasser, i kommunen (staplar) och i riket (linje) det sista historiska året." title="Befolkningsstruktur i Ängelholms kommun år 2020"/>
          <p:cNvPicPr>
            <a:picLocks noChangeAspect="1"/>
          </p:cNvPicPr>
          <p:nvPr/>
        </p:nvPicPr>
        <p:blipFill>
          <a:blip r:embed="rId4"/>
          <a:stretch>
            <a:fillRect/>
          </a:stretch>
        </p:blipFill>
        <p:spPr>
          <a:xfrm>
            <a:off x="2768600" y="381000"/>
            <a:ext cx="5576663" cy="4267200"/>
          </a:xfrm>
          <a:prstGeom prst="rect">
            <a:avLst/>
          </a:prstGeom>
        </p:spPr>
      </p:pic>
    </p:spTree>
    <p:extLst>
      <p:ext uri="{BB962C8B-B14F-4D97-AF65-F5344CB8AC3E}">
        <p14:creationId xmlns:p14="http://schemas.microsoft.com/office/powerpoint/2010/main" val="27274623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01C84F66-020C-47DE-92A3-5AC97D3F39C9}"/>
              </a:ext>
            </a:extLst>
          </p:cNvPr>
          <p:cNvSpPr>
            <a:spLocks noGrp="1"/>
          </p:cNvSpPr>
          <p:nvPr>
            <p:ph type="title"/>
          </p:nvPr>
        </p:nvSpPr>
        <p:spPr/>
        <p:txBody>
          <a:bodyPr/>
          <a:lstStyle/>
          <a:p>
            <a:pPr>
              <a:lnSpc>
                <a:spcPct val="150000"/>
              </a:lnSpc>
            </a:pPr>
            <a:r>
              <a:rPr lang="sv-SE" sz="800" b="1" dirty="0">
                <a:solidFill>
                  <a:schemeClr val="tx1">
                    <a:lumMod val="75000"/>
                  </a:schemeClr>
                </a:solidFill>
              </a:rPr>
              <a:t>ANTAL MÄN OCH KVINNOR</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26</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69D8EE45-DCD9-4E22-AC1A-5D5EFDBF73C9}"/>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ANTAL MÄN OCH KVINNOR</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Antalet män och kvinnor i olika åldrar under </a:t>
            </a:r>
            <a:r>
              <a:rPr lang="sv-SE" sz="900" i="1">
                <a:solidFill>
                  <a:schemeClr val="tx1">
                    <a:lumMod val="75000"/>
                  </a:schemeClr>
                </a:solidFill>
                <a:latin typeface="HelveticaNeueLT W1G 55 Roman" panose="020B0604020202020204" pitchFamily="34" charset="0"/>
              </a:rPr>
              <a:t>år </a:t>
            </a:r>
            <a:r>
              <a:rPr lang="sv-SE" sz="900" i="1" smtClean="0">
                <a:solidFill>
                  <a:schemeClr val="tx1">
                    <a:lumMod val="75000"/>
                  </a:schemeClr>
                </a:solidFill>
                <a:latin typeface="HelveticaNeueLT W1G 55 Roman" panose="020B0604020202020204" pitchFamily="34" charset="0"/>
              </a:rPr>
              <a:t>2020</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Antalet män och kvinnor i samma ålder har ofta ett starkt samband förutom för åldrarna 70 år eller äldre där kvinnorna oftast är fler. Det finns  kommuner som har andra skevheter i könsfördelningen.</a:t>
            </a:r>
          </a:p>
          <a:p>
            <a:pPr>
              <a:lnSpc>
                <a:spcPct val="150000"/>
              </a:lnSpc>
            </a:pPr>
            <a:r>
              <a:rPr lang="sv-SE" sz="900" dirty="0">
                <a:solidFill>
                  <a:schemeClr val="tx1">
                    <a:lumMod val="75000"/>
                  </a:schemeClr>
                </a:solidFill>
                <a:latin typeface="HelveticaNeueLT W1G 55 Roman" panose="020B0604020202020204" pitchFamily="34" charset="0"/>
              </a:rPr>
              <a:t>I Uppsala kommun är antalet kvinnor i åldrarna 20-25 år betydligt fler än antalet män. Och i Pajala kommun finns det fler män än kvinnor i nästan samtliga åldrar.</a:t>
            </a: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tal män (staplar) respektive antal kvinnor (linje) i varje ålder i ettårsklasser i kommunen det sista historiska året." title="Antal män och kvinnor efter ålder i Ängelholms kommun år 2020"/>
          <p:cNvPicPr>
            <a:picLocks noChangeAspect="1"/>
          </p:cNvPicPr>
          <p:nvPr/>
        </p:nvPicPr>
        <p:blipFill>
          <a:blip r:embed="rId4"/>
          <a:stretch>
            <a:fillRect/>
          </a:stretch>
        </p:blipFill>
        <p:spPr>
          <a:xfrm>
            <a:off x="2768600" y="381000"/>
            <a:ext cx="5497933" cy="4267200"/>
          </a:xfrm>
          <a:prstGeom prst="rect">
            <a:avLst/>
          </a:prstGeom>
        </p:spPr>
      </p:pic>
    </p:spTree>
    <p:extLst>
      <p:ext uri="{BB962C8B-B14F-4D97-AF65-F5344CB8AC3E}">
        <p14:creationId xmlns:p14="http://schemas.microsoft.com/office/powerpoint/2010/main" val="24584418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E33A80C1-BB97-4B97-8CC2-BFBBCF09502D}"/>
              </a:ext>
            </a:extLst>
          </p:cNvPr>
          <p:cNvSpPr>
            <a:spLocks noGrp="1"/>
          </p:cNvSpPr>
          <p:nvPr>
            <p:ph type="title"/>
          </p:nvPr>
        </p:nvSpPr>
        <p:spPr/>
        <p:txBody>
          <a:bodyPr/>
          <a:lstStyle/>
          <a:p>
            <a:pPr>
              <a:lnSpc>
                <a:spcPct val="150000"/>
              </a:lnSpc>
            </a:pPr>
            <a:r>
              <a:rPr lang="sv-SE" sz="800" b="1" dirty="0">
                <a:solidFill>
                  <a:schemeClr val="tx1">
                    <a:lumMod val="75000"/>
                  </a:schemeClr>
                </a:solidFill>
              </a:rPr>
              <a:t>KVINNORS FRUKTSAMHET I OLIKA ÅLDRAR </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27</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BAE6E2E5-9B2F-42CB-8950-10CEA53BA275}"/>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KVINNORS FRUKTSAMHET I OLIKA ÅLDRAR </a:t>
            </a:r>
          </a:p>
          <a:p>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i="1" dirty="0">
                <a:solidFill>
                  <a:schemeClr val="tx1">
                    <a:lumMod val="75000"/>
                  </a:schemeClr>
                </a:solidFill>
                <a:latin typeface="HelveticaNeueLT W1G 55 Roman" panose="020B0604020202020204" pitchFamily="34" charset="0"/>
              </a:rPr>
              <a:t>Antalet födda barn per kvinna efter moderns ålder. </a:t>
            </a:r>
            <a:r>
              <a:rPr lang="sv-SE" sz="900" i="1">
                <a:solidFill>
                  <a:schemeClr val="tx1">
                    <a:lumMod val="75000"/>
                  </a:schemeClr>
                </a:solidFill>
                <a:latin typeface="HelveticaNeueLT W1G 55 Roman" panose="020B0604020202020204" pitchFamily="34" charset="0"/>
              </a:rPr>
              <a:t>Genomsnitt </a:t>
            </a:r>
            <a:r>
              <a:rPr lang="sv-SE" sz="900" i="1" smtClean="0">
                <a:solidFill>
                  <a:schemeClr val="tx1">
                    <a:lumMod val="75000"/>
                  </a:schemeClr>
                </a:solidFill>
                <a:latin typeface="HelveticaNeueLT W1G 55 Roman" panose="020B0604020202020204" pitchFamily="34" charset="0"/>
              </a:rPr>
              <a:t>2018-2020.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smtClean="0">
                <a:solidFill>
                  <a:schemeClr val="tx1">
                    <a:lumMod val="75000"/>
                  </a:schemeClr>
                </a:solidFill>
                <a:latin typeface="HelveticaNeueLT W1G 55 Roman" panose="020B0604020202020204" pitchFamily="34" charset="0"/>
              </a:rPr>
              <a:t>Antalet barn som föds beror dels på antalet kvinnor i fertil ålder, dels på kvinnors benägenhet att bli föräldrar. Benägenheten att föda barn beräknas som antal födda barn efter moderns ålder dividerat med antalet kvinnor i en viss ålder.Diagrammet visar att fruktsamheten är som högst hos 30-åriga kvinnor i Ängelholms kommun, motsvarande i snitt 0,16 barn. Med hjälp av fruktsamheten per ålder och antalet kvinnor i fertil ålder beräknas hur många barn som förväntas födas.</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talet födda barn per kvinna efter moderns ålder i kommunen (stapel) och i riket (linje), genomsnitt över de tre senaste åren." title="Fruktsamhet efter ålder i Ängelholms kommun"/>
          <p:cNvPicPr>
            <a:picLocks noChangeAspect="1"/>
          </p:cNvPicPr>
          <p:nvPr/>
        </p:nvPicPr>
        <p:blipFill>
          <a:blip r:embed="rId4"/>
          <a:stretch>
            <a:fillRect/>
          </a:stretch>
        </p:blipFill>
        <p:spPr>
          <a:xfrm>
            <a:off x="2768600" y="381000"/>
            <a:ext cx="5576663" cy="4267200"/>
          </a:xfrm>
          <a:prstGeom prst="rect">
            <a:avLst/>
          </a:prstGeom>
        </p:spPr>
      </p:pic>
    </p:spTree>
    <p:extLst>
      <p:ext uri="{BB962C8B-B14F-4D97-AF65-F5344CB8AC3E}">
        <p14:creationId xmlns:p14="http://schemas.microsoft.com/office/powerpoint/2010/main" val="2088590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3AEDF714-028B-4871-BA4D-C14D346D97BA}"/>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FRUKTSAMHETENS UTVECKLING ÖVER TID</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28</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ED1C5921-EAE1-43A7-9482-6F2E5981EA57}"/>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FRUKTSAMHETENS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UTVECKLING ÖVER TID</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Utveckling av den summerade </a:t>
            </a:r>
            <a:r>
              <a:rPr lang="sv-SE" sz="900" i="1">
                <a:solidFill>
                  <a:schemeClr val="tx1">
                    <a:lumMod val="75000"/>
                  </a:schemeClr>
                </a:solidFill>
                <a:latin typeface="HelveticaNeueLT W1G 55 Roman" panose="020B0604020202020204" pitchFamily="34" charset="0"/>
              </a:rPr>
              <a:t>fruktsamheten </a:t>
            </a:r>
            <a:r>
              <a:rPr lang="sv-SE" sz="900" i="1" smtClean="0">
                <a:solidFill>
                  <a:schemeClr val="tx1">
                    <a:lumMod val="75000"/>
                  </a:schemeClr>
                </a:solidFill>
                <a:latin typeface="HelveticaNeueLT W1G 55 Roman" panose="020B0604020202020204" pitchFamily="34" charset="0"/>
              </a:rPr>
              <a:t>1980-2020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fruktsamhet </a:t>
            </a:r>
            <a:r>
              <a:rPr lang="sv-SE" sz="900" i="1" smtClean="0">
                <a:solidFill>
                  <a:schemeClr val="tx1">
                    <a:lumMod val="75000"/>
                  </a:schemeClr>
                </a:solidFill>
                <a:latin typeface="HelveticaNeueLT W1G 55 Roman" panose="020B0604020202020204" pitchFamily="34" charset="0"/>
              </a:rPr>
              <a:t>2021-2030.</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smtClean="0">
                <a:solidFill>
                  <a:schemeClr val="tx1">
                    <a:lumMod val="75000"/>
                  </a:schemeClr>
                </a:solidFill>
                <a:latin typeface="HelveticaNeueLT W1G 55 Roman" panose="020B0604020202020204" pitchFamily="34" charset="0"/>
              </a:rPr>
              <a:t>För att få en total bild av fruktsamheten kan man beräkna summerad frukt-samhet vilket är summan av fruktsamheten i olika åldrar (dvs summan av värdena på staplarna i diagrammet ovan). Måttet summerad fruktsamhet visar på hur många barn en kvinna skulle föda om hon under sin livstid föder barn såsom kvinnor idag gör. På riksnivå förväntas kvinnor föda drygt 1,9 barn under sin livstid.</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Linjediagram som visar den faktiska och prognostiserade summerade fruktsamheten per år sedan 1980 och under prognosperioden." title="Summerad fruktsamhet i Ängelholms kommun 1980 till 2030"/>
          <p:cNvPicPr>
            <a:picLocks noChangeAspect="1"/>
          </p:cNvPicPr>
          <p:nvPr/>
        </p:nvPicPr>
        <p:blipFill>
          <a:blip r:embed="rId4"/>
          <a:stretch>
            <a:fillRect/>
          </a:stretch>
        </p:blipFill>
        <p:spPr>
          <a:xfrm>
            <a:off x="2768600" y="381000"/>
            <a:ext cx="5497933" cy="4267200"/>
          </a:xfrm>
          <a:prstGeom prst="rect">
            <a:avLst/>
          </a:prstGeom>
        </p:spPr>
      </p:pic>
    </p:spTree>
    <p:extLst>
      <p:ext uri="{BB962C8B-B14F-4D97-AF65-F5344CB8AC3E}">
        <p14:creationId xmlns:p14="http://schemas.microsoft.com/office/powerpoint/2010/main" val="25659155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0C5B70AC-54EE-4F59-998E-BFD175E02F3C}"/>
              </a:ext>
            </a:extLst>
          </p:cNvPr>
          <p:cNvSpPr>
            <a:spLocks noGrp="1"/>
          </p:cNvSpPr>
          <p:nvPr>
            <p:ph type="title"/>
          </p:nvPr>
        </p:nvSpPr>
        <p:spPr/>
        <p:txBody>
          <a:bodyPr/>
          <a:lstStyle/>
          <a:p>
            <a:pPr>
              <a:lnSpc>
                <a:spcPct val="150000"/>
              </a:lnSpc>
            </a:pPr>
            <a:r>
              <a:rPr lang="sv-SE" sz="800" b="1" dirty="0">
                <a:solidFill>
                  <a:schemeClr val="tx1">
                    <a:lumMod val="75000"/>
                  </a:schemeClr>
                </a:solidFill>
              </a:rPr>
              <a:t>IN- OCH UTFLYTTNING</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29</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658A965B-C6FB-4BBA-9A41-3DE36BE4DAFC}"/>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IN- OCH UTFLYTTNING</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Antalet inflyttade och utflyttade invånare efter ålder. Genomsnitt för </a:t>
            </a:r>
            <a:r>
              <a:rPr lang="sv-SE" sz="900" i="1">
                <a:solidFill>
                  <a:schemeClr val="tx1">
                    <a:lumMod val="75000"/>
                  </a:schemeClr>
                </a:solidFill>
                <a:latin typeface="HelveticaNeueLT W1G 55 Roman" panose="020B0604020202020204" pitchFamily="34" charset="0"/>
              </a:rPr>
              <a:t>perioden </a:t>
            </a:r>
            <a:r>
              <a:rPr lang="sv-SE" sz="900" i="1" smtClean="0">
                <a:solidFill>
                  <a:schemeClr val="tx1">
                    <a:lumMod val="75000"/>
                  </a:schemeClr>
                </a:solidFill>
                <a:latin typeface="HelveticaNeueLT W1G 55 Roman" panose="020B0604020202020204" pitchFamily="34" charset="0"/>
              </a:rPr>
              <a:t>2018-2020.</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Hur många som flyttar till respektive från kommunen i olika åldrar visas i diagrammet till vänster. Även om lika många flyttar in som ut ur kommunen i en viss åldersgrupp så betyder detta inte att kommunens förutsättningar är oförändrade. Det kan finnas en stor skillnad på in- och utflyttarna avseende socioekonomiska faktorer såsom utbildning, inkomst eller arbets-marknadsstatus. Det är därför viktigt att göra kompletterande analyser av flyttströmmarna för att få en så heltäckande bild som möjligt.</a:t>
            </a: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lel- och linjediagram som visar antalet inflyttade (staplar) och utflyttade (linjer) invånare efter ålder i ettårsklasser, genomsnitt för de tre senaste åren." title="Antal flyttare efter ålder i Ängelholms kommun"/>
          <p:cNvPicPr>
            <a:picLocks noChangeAspect="1"/>
          </p:cNvPicPr>
          <p:nvPr/>
        </p:nvPicPr>
        <p:blipFill>
          <a:blip r:embed="rId4"/>
          <a:stretch>
            <a:fillRect/>
          </a:stretch>
        </p:blipFill>
        <p:spPr>
          <a:xfrm>
            <a:off x="2768600" y="381000"/>
            <a:ext cx="5576663" cy="4267200"/>
          </a:xfrm>
          <a:prstGeom prst="rect">
            <a:avLst/>
          </a:prstGeom>
        </p:spPr>
      </p:pic>
    </p:spTree>
    <p:extLst>
      <p:ext uri="{BB962C8B-B14F-4D97-AF65-F5344CB8AC3E}">
        <p14:creationId xmlns:p14="http://schemas.microsoft.com/office/powerpoint/2010/main" val="251789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7"/>
          </p:nvPr>
        </p:nvSpPr>
        <p:spPr/>
        <p:txBody>
          <a:bodyPr/>
          <a:lstStyle/>
          <a:p>
            <a:fld id="{B6F15528-21DE-4FAA-801E-634DDDAF4B2B}" type="slidenum">
              <a:rPr lang="sv-SE" sz="1050" smtClean="0">
                <a:solidFill>
                  <a:schemeClr val="tx1">
                    <a:lumMod val="75000"/>
                  </a:schemeClr>
                </a:solidFill>
              </a:rPr>
              <a:pPr/>
              <a:t>3</a:t>
            </a:fld>
            <a:endParaRPr lang="sv-SE" sz="1050" dirty="0">
              <a:solidFill>
                <a:schemeClr val="tx1">
                  <a:lumMod val="75000"/>
                </a:schemeClr>
              </a:solidFill>
            </a:endParaRPr>
          </a:p>
        </p:txBody>
      </p: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7" name="Rubrik 6">
            <a:extLst>
              <a:ext uri="{FF2B5EF4-FFF2-40B4-BE49-F238E27FC236}">
                <a16:creationId xmlns:a16="http://schemas.microsoft.com/office/drawing/2014/main" id="{AD75AD0B-46E9-4F41-B64B-5C8D4E97CD28}"/>
              </a:ext>
            </a:extLst>
          </p:cNvPr>
          <p:cNvSpPr>
            <a:spLocks noGrp="1"/>
          </p:cNvSpPr>
          <p:nvPr>
            <p:ph type="title" idx="4294967295"/>
          </p:nvPr>
        </p:nvSpPr>
        <p:spPr>
          <a:xfrm>
            <a:off x="1586277" y="1361099"/>
            <a:ext cx="5971446" cy="209647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1 </a:t>
            </a:r>
            <a:b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INLEDNING OCH </a:t>
            </a:r>
            <a:b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SAMMANFATTNING</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Tree>
    <p:extLst>
      <p:ext uri="{BB962C8B-B14F-4D97-AF65-F5344CB8AC3E}">
        <p14:creationId xmlns:p14="http://schemas.microsoft.com/office/powerpoint/2010/main" val="34124473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22F3DF10-8D6E-4B3C-B766-A3A97732BBF8}"/>
              </a:ext>
            </a:extLst>
          </p:cNvPr>
          <p:cNvSpPr>
            <a:spLocks noGrp="1"/>
          </p:cNvSpPr>
          <p:nvPr>
            <p:ph type="title"/>
          </p:nvPr>
        </p:nvSpPr>
        <p:spPr/>
        <p:txBody>
          <a:bodyPr/>
          <a:lstStyle/>
          <a:p>
            <a:pPr>
              <a:lnSpc>
                <a:spcPct val="150000"/>
              </a:lnSpc>
            </a:pPr>
            <a:r>
              <a:rPr lang="sv-SE" sz="800" b="1" dirty="0">
                <a:solidFill>
                  <a:schemeClr val="tx1">
                    <a:lumMod val="75000"/>
                  </a:schemeClr>
                </a:solidFill>
              </a:rPr>
              <a:t>FLYTTARNA OCH ÅLDERSSTRUKTUREN</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30</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C687BB2D-333B-4323-8706-649AEEF169E0}"/>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59999"/>
            <a:ext cx="2025000" cy="4232749"/>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FLYTTARNA OCH ÅLDERSSTRUKTUREN</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Skillnad i antalet in- och utflyttade invånare i olika åldrar. Genomsnitt för </a:t>
            </a:r>
            <a:r>
              <a:rPr lang="sv-SE" sz="900" i="1">
                <a:solidFill>
                  <a:schemeClr val="tx1">
                    <a:lumMod val="75000"/>
                  </a:schemeClr>
                </a:solidFill>
                <a:latin typeface="HelveticaNeueLT W1G 55 Roman" panose="020B0604020202020204" pitchFamily="34" charset="0"/>
              </a:rPr>
              <a:t>perioden </a:t>
            </a:r>
            <a:r>
              <a:rPr lang="sv-SE" sz="900" i="1" smtClean="0">
                <a:solidFill>
                  <a:schemeClr val="tx1">
                    <a:lumMod val="75000"/>
                  </a:schemeClr>
                </a:solidFill>
                <a:latin typeface="HelveticaNeueLT W1G 55 Roman" panose="020B0604020202020204" pitchFamily="34" charset="0"/>
              </a:rPr>
              <a:t>2018-2020.</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Diagrammet visar effekten av in- och utflyttningen på åldersstrukturen. Staplarna visar flyttnettot, dvs. vilka åldersgrupper som ökar respektive minskar på grund av flyttningar. Nettot har beräknats som skillnaden mellan antalet inflyttade och utflyttade i diagrammet ovan. Ett negativt värde betyder att fler flyttar från kommunen än till kommunen i den åldern. För att få en mer representativ bild av flyttningarna har ett genomsnitt för de tre senaste åren beräknats.</a:t>
            </a: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eldiagram som visar flyttnetto per ålder i ettårsklasser, genomsnitt för de tre senaste åren." title="Flyttnetto efter ålder i Ängelholms kommun"/>
          <p:cNvPicPr>
            <a:picLocks noChangeAspect="1"/>
          </p:cNvPicPr>
          <p:nvPr/>
        </p:nvPicPr>
        <p:blipFill>
          <a:blip r:embed="rId4"/>
          <a:stretch>
            <a:fillRect/>
          </a:stretch>
        </p:blipFill>
        <p:spPr>
          <a:xfrm>
            <a:off x="2768600" y="381000"/>
            <a:ext cx="5497933" cy="4267200"/>
          </a:xfrm>
          <a:prstGeom prst="rect">
            <a:avLst/>
          </a:prstGeom>
        </p:spPr>
      </p:pic>
    </p:spTree>
    <p:extLst>
      <p:ext uri="{BB962C8B-B14F-4D97-AF65-F5344CB8AC3E}">
        <p14:creationId xmlns:p14="http://schemas.microsoft.com/office/powerpoint/2010/main" val="935552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5A3E72D8-A0B3-4A5E-8C35-69E2F6FC6D12}"/>
              </a:ext>
            </a:extLst>
          </p:cNvPr>
          <p:cNvSpPr>
            <a:spLocks noGrp="1"/>
          </p:cNvSpPr>
          <p:nvPr>
            <p:ph type="title"/>
          </p:nvPr>
        </p:nvSpPr>
        <p:spPr/>
        <p:txBody>
          <a:bodyPr/>
          <a:lstStyle/>
          <a:p>
            <a:pPr>
              <a:lnSpc>
                <a:spcPct val="150000"/>
              </a:lnSpc>
            </a:pPr>
            <a:r>
              <a:rPr lang="sv-SE" sz="800" b="1" dirty="0">
                <a:solidFill>
                  <a:schemeClr val="tx1">
                    <a:lumMod val="75000"/>
                  </a:schemeClr>
                </a:solidFill>
              </a:rPr>
              <a:t>INVÅNARNAS BENÄGENHET ATT FLYTTA</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31</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4 - Bakgrund och antaganden</a:t>
            </a:r>
          </a:p>
        </p:txBody>
      </p:sp>
      <p:cxnSp>
        <p:nvCxnSpPr>
          <p:cNvPr id="5" name="Rak koppling 4">
            <a:extLst>
              <a:ext uri="{FF2B5EF4-FFF2-40B4-BE49-F238E27FC236}">
                <a16:creationId xmlns:a16="http://schemas.microsoft.com/office/drawing/2014/main" id="{8FC33AEB-0D75-40DF-8162-547BC13886AA}"/>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INVÅNARNAS BENÄGENHET ATT FLYTTA</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Andelen invånare i olika åldrar som flyttar från kommunen. Genomsnitt för </a:t>
            </a:r>
            <a:r>
              <a:rPr lang="sv-SE" sz="900" i="1">
                <a:solidFill>
                  <a:schemeClr val="tx1">
                    <a:lumMod val="75000"/>
                  </a:schemeClr>
                </a:solidFill>
                <a:latin typeface="HelveticaNeueLT W1G 55 Roman" panose="020B0604020202020204" pitchFamily="34" charset="0"/>
              </a:rPr>
              <a:t>perioden </a:t>
            </a:r>
            <a:r>
              <a:rPr lang="sv-SE" sz="900" i="1" smtClean="0">
                <a:solidFill>
                  <a:schemeClr val="tx1">
                    <a:lumMod val="75000"/>
                  </a:schemeClr>
                </a:solidFill>
                <a:latin typeface="HelveticaNeueLT W1G 55 Roman" panose="020B0604020202020204" pitchFamily="34" charset="0"/>
              </a:rPr>
              <a:t>2018-2020.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smtClean="0">
                <a:solidFill>
                  <a:schemeClr val="tx1">
                    <a:lumMod val="75000"/>
                  </a:schemeClr>
                </a:solidFill>
                <a:latin typeface="HelveticaNeueLT W1G 55 Roman" panose="020B0604020202020204" pitchFamily="34" charset="0"/>
              </a:rPr>
              <a:t>Flyttbenägenheten visar på sannolikheten att en person i en viss ålder flyttar från kommunen. I kommunen har 22-åringarna den högsta flyttbenägenheten med 0,24. Detta innebär att 24 procent av alla 22-åringar under ett givet år flyttar från kommunen.</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7" name="Bildobjekt 6" descr="Stapel- och linjediagram som visar andelen invånare per ålder i ettårsklasser som flyttar från kommunen (staplar) respektive från riket (linje), genomsnitt för de tre senaste åren." title="Benägenhet att flytta från Ängelholms kommun"/>
          <p:cNvPicPr>
            <a:picLocks noChangeAspect="1"/>
          </p:cNvPicPr>
          <p:nvPr/>
        </p:nvPicPr>
        <p:blipFill>
          <a:blip r:embed="rId4"/>
          <a:stretch>
            <a:fillRect/>
          </a:stretch>
        </p:blipFill>
        <p:spPr>
          <a:xfrm>
            <a:off x="2768600" y="381000"/>
            <a:ext cx="5576663" cy="4267200"/>
          </a:xfrm>
          <a:prstGeom prst="rect">
            <a:avLst/>
          </a:prstGeom>
        </p:spPr>
      </p:pic>
    </p:spTree>
    <p:extLst>
      <p:ext uri="{BB962C8B-B14F-4D97-AF65-F5344CB8AC3E}">
        <p14:creationId xmlns:p14="http://schemas.microsoft.com/office/powerpoint/2010/main" val="15690775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963A2AD1-6D0E-410D-9D09-C0AE2C11FD32}"/>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KVINNORS BENÄGENHET ATT FLYTTA</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32</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Del 4 - Bakgrund och antaganden</a:t>
            </a:r>
          </a:p>
        </p:txBody>
      </p:sp>
      <p:cxnSp>
        <p:nvCxnSpPr>
          <p:cNvPr id="7" name="Rak koppling 6">
            <a:extLst>
              <a:ext uri="{FF2B5EF4-FFF2-40B4-BE49-F238E27FC236}">
                <a16:creationId xmlns:a16="http://schemas.microsoft.com/office/drawing/2014/main" id="{672F3D2F-EAC8-493B-8E07-28E38991B524}"/>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KVINNORS BENÄGENHET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ATT FLYTTA</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Andelen kvinnor i olika åldrar som flyttar från kommunen. Genomsnitt för </a:t>
            </a:r>
            <a:r>
              <a:rPr lang="sv-SE" sz="900" i="1">
                <a:solidFill>
                  <a:schemeClr val="tx1">
                    <a:lumMod val="75000"/>
                  </a:schemeClr>
                </a:solidFill>
                <a:latin typeface="HelveticaNeueLT W1G 55 Roman" panose="020B0604020202020204" pitchFamily="34" charset="0"/>
              </a:rPr>
              <a:t>perioden </a:t>
            </a:r>
            <a:r>
              <a:rPr lang="sv-SE" sz="900" i="1" smtClean="0">
                <a:solidFill>
                  <a:schemeClr val="tx1">
                    <a:lumMod val="75000"/>
                  </a:schemeClr>
                </a:solidFill>
                <a:latin typeface="HelveticaNeueLT W1G 55 Roman" panose="020B0604020202020204" pitchFamily="34" charset="0"/>
              </a:rPr>
              <a:t>2018-2020.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smtClean="0">
                <a:solidFill>
                  <a:schemeClr val="tx1">
                    <a:lumMod val="75000"/>
                  </a:schemeClr>
                </a:solidFill>
                <a:latin typeface="HelveticaNeueLT W1G 55 Roman" panose="020B0604020202020204" pitchFamily="34" charset="0"/>
              </a:rPr>
              <a:t>På riksnivå är yngre kvinnor betydligt mer flyttbenägna än männen. De söker sig tidigare än män till orter som erbjuder studie-och arbetsmöjligheter. Vid 30-års ålder blir de dock mindre flyttbenägna än männen. I vissa kommuner flyttar mer än hälften av de unga kvinnorna i vissa åldrar.
I Ängelholms kommun har de 21-åriga kvinnorna den största flyttbenägenheten med 0,26.</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4" name="Bildobjekt 3" descr="Stapel- och linjediagram som visar andelen kvinnor per ålder i ettårsklasser som flyttar från kommunen (staplar) respektive från riket (linje), genomsnitt för de tre senaste åren." title="Kvinnors benägehet att flytta från Ängelholms kommun"/>
          <p:cNvPicPr>
            <a:picLocks noChangeAspect="1"/>
          </p:cNvPicPr>
          <p:nvPr/>
        </p:nvPicPr>
        <p:blipFill>
          <a:blip r:embed="rId4"/>
          <a:stretch>
            <a:fillRect/>
          </a:stretch>
        </p:blipFill>
        <p:spPr>
          <a:xfrm>
            <a:off x="2768600" y="381000"/>
            <a:ext cx="5576663" cy="4267200"/>
          </a:xfrm>
          <a:prstGeom prst="rect">
            <a:avLst/>
          </a:prstGeom>
        </p:spPr>
      </p:pic>
    </p:spTree>
    <p:extLst>
      <p:ext uri="{BB962C8B-B14F-4D97-AF65-F5344CB8AC3E}">
        <p14:creationId xmlns:p14="http://schemas.microsoft.com/office/powerpoint/2010/main" val="1568708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1C941F5A-08D4-42E1-A5E6-9BA7A6087E10}"/>
              </a:ext>
            </a:extLst>
          </p:cNvPr>
          <p:cNvSpPr>
            <a:spLocks noGrp="1"/>
          </p:cNvSpPr>
          <p:nvPr>
            <p:ph type="title"/>
          </p:nvPr>
        </p:nvSpPr>
        <p:spPr/>
        <p:txBody>
          <a:bodyPr>
            <a:normAutofit/>
          </a:bodyPr>
          <a:lstStyle/>
          <a:p>
            <a:pPr>
              <a:lnSpc>
                <a:spcPct val="150000"/>
              </a:lnSpc>
            </a:pPr>
            <a:r>
              <a:rPr lang="sv-SE" sz="800" b="1" dirty="0">
                <a:solidFill>
                  <a:schemeClr val="tx1">
                    <a:lumMod val="75000"/>
                  </a:schemeClr>
                </a:solidFill>
              </a:rPr>
              <a:t>MÄNS BENÄGENHET ATT FLYTTA</a:t>
            </a:r>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33</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Del 4 - Bakgrund och antaganden</a:t>
            </a:r>
          </a:p>
        </p:txBody>
      </p:sp>
      <p:cxnSp>
        <p:nvCxnSpPr>
          <p:cNvPr id="7" name="Rak koppling 6">
            <a:extLst>
              <a:ext uri="{FF2B5EF4-FFF2-40B4-BE49-F238E27FC236}">
                <a16:creationId xmlns:a16="http://schemas.microsoft.com/office/drawing/2014/main" id="{C9272C41-A6ED-41C1-B23C-497D52323870}"/>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62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MÄNS BENÄGENHET </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ATT FLYTTA</a:t>
            </a:r>
          </a:p>
          <a:p>
            <a:pPr>
              <a:lnSpc>
                <a:spcPct val="150000"/>
              </a:lnSpc>
            </a:pP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Andelen män i olika åldrar som flyttar från kommunen. Genomsnitt för </a:t>
            </a:r>
            <a:r>
              <a:rPr lang="sv-SE" sz="900" i="1">
                <a:solidFill>
                  <a:schemeClr val="tx1">
                    <a:lumMod val="75000"/>
                  </a:schemeClr>
                </a:solidFill>
                <a:latin typeface="HelveticaNeueLT W1G 55 Roman" panose="020B0604020202020204" pitchFamily="34" charset="0"/>
              </a:rPr>
              <a:t>perioden </a:t>
            </a:r>
            <a:r>
              <a:rPr lang="sv-SE" sz="900" i="1" smtClean="0">
                <a:solidFill>
                  <a:schemeClr val="tx1">
                    <a:lumMod val="75000"/>
                  </a:schemeClr>
                </a:solidFill>
                <a:latin typeface="HelveticaNeueLT W1G 55 Roman" panose="020B0604020202020204" pitchFamily="34" charset="0"/>
              </a:rPr>
              <a:t>2018-2020. </a:t>
            </a:r>
            <a:r>
              <a:rPr lang="sv-SE" sz="900" i="1" dirty="0">
                <a:solidFill>
                  <a:schemeClr val="tx1">
                    <a:lumMod val="75000"/>
                  </a:schemeClr>
                </a:solidFill>
                <a:latin typeface="HelveticaNeueLT W1G 55 Roman" panose="020B0604020202020204" pitchFamily="34" charset="0"/>
              </a:rPr>
              <a:t>Jämförelse med riket.</a:t>
            </a: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smtClean="0">
                <a:solidFill>
                  <a:schemeClr val="tx1">
                    <a:lumMod val="75000"/>
                  </a:schemeClr>
                </a:solidFill>
                <a:latin typeface="HelveticaNeueLT W1G 55 Roman" panose="020B0604020202020204" pitchFamily="34" charset="0"/>
              </a:rPr>
              <a:t>På riksnivå har både män och kvinnor en mycket hög flyttbenägenhet mellan 20 och 30 år. Men till skillnad mot kvinnorna, som har en tydlig topp mellan 20 och 25 år, så är männens flyttbenägenhet mer jämn. Män äldre än 30 år har även en något högre flyttbenägenhet än kvinnor i samma ålder. Bland männen i Ängelholms kommun är 22-åringarna mest flyttbenägna med 0,23.</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pic>
        <p:nvPicPr>
          <p:cNvPr id="4" name="Bildobjekt 3" descr="Stapel- och linjediagram som visar andelen män per ålder i ettårsklasser som flyttar från kommunen (staplar) respektive från riket (linje), genomsnitt för de tre senaste åren." title="Mäns benägenhet att flytta från Ängelholms kommun"/>
          <p:cNvPicPr>
            <a:picLocks noChangeAspect="1"/>
          </p:cNvPicPr>
          <p:nvPr/>
        </p:nvPicPr>
        <p:blipFill>
          <a:blip r:embed="rId4"/>
          <a:stretch>
            <a:fillRect/>
          </a:stretch>
        </p:blipFill>
        <p:spPr>
          <a:xfrm>
            <a:off x="2768600" y="381000"/>
            <a:ext cx="5497933" cy="4267200"/>
          </a:xfrm>
          <a:prstGeom prst="rect">
            <a:avLst/>
          </a:prstGeom>
        </p:spPr>
      </p:pic>
    </p:spTree>
    <p:extLst>
      <p:ext uri="{BB962C8B-B14F-4D97-AF65-F5344CB8AC3E}">
        <p14:creationId xmlns:p14="http://schemas.microsoft.com/office/powerpoint/2010/main" val="432286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mtClean="0">
                <a:solidFill>
                  <a:srgbClr val="3C3C3C"/>
                </a:solidFill>
              </a:rPr>
              <a:t>34</a:t>
            </a:fld>
            <a:endParaRPr lang="sv-SE" dirty="0">
              <a:solidFill>
                <a:srgbClr val="3C3C3C"/>
              </a:solidFill>
            </a:endParaRPr>
          </a:p>
        </p:txBody>
      </p:sp>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1351575"/>
            <a:ext cx="5971446" cy="14011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rgbClr xmlns:mc="http://schemas.openxmlformats.org/markup-compatibility/2006" xmlns:a14="http://schemas.microsoft.com/office/drawing/2010/main" val="000000" mc:Ignorable="a14" a14:legacySpreadsheetColorIndex="23"/>
                </a:solidFill>
                <a:effectLst/>
                <a:uLnTx/>
                <a:uFillTx/>
                <a:latin typeface="HelveticaNeueLT W1G 55 Roman" panose="020B0604020202020204" pitchFamily="34" charset="0"/>
                <a:ea typeface="+mn-ea"/>
                <a:cs typeface="+mn-cs"/>
              </a:rPr>
              <a:t>Del 5 </a:t>
            </a:r>
          </a:p>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rgbClr xmlns:mc="http://schemas.openxmlformats.org/markup-compatibility/2006" xmlns:a14="http://schemas.microsoft.com/office/drawing/2010/main" val="000000" mc:Ignorable="a14" a14:legacySpreadsheetColorIndex="23"/>
                </a:solidFill>
                <a:effectLst/>
                <a:uLnTx/>
                <a:uFillTx/>
                <a:latin typeface="HelveticaNeueLT W1G 55 Roman" panose="020B0604020202020204" pitchFamily="34" charset="0"/>
                <a:ea typeface="+mn-ea"/>
                <a:cs typeface="+mn-cs"/>
              </a:rPr>
              <a:t>METOD</a:t>
            </a:r>
            <a:endParaRPr kumimoji="0" lang="sv-SE" sz="900" b="0" i="0" u="none" strike="noStrike" kern="1200" cap="none" spc="0" normalizeH="0" baseline="0" noProof="0" dirty="0">
              <a:ln>
                <a:noFill/>
              </a:ln>
              <a:solidFill>
                <a:srgbClr xmlns:mc="http://schemas.openxmlformats.org/markup-compatibility/2006" xmlns:a14="http://schemas.microsoft.com/office/drawing/2010/main" val="000000" mc:Ignorable="a14" a14:legacySpreadsheetColorIndex="23"/>
              </a:solidFill>
              <a:effectLst/>
              <a:uLnTx/>
              <a:uFillTx/>
              <a:latin typeface="HelveticaNeueLT W1G 55 Roman" panose="020B0604020202020204" pitchFamily="34" charset="0"/>
              <a:ea typeface="+mn-ea"/>
              <a:cs typeface="+mn-cs"/>
            </a:endParaRPr>
          </a:p>
        </p:txBody>
      </p:sp>
      <p:pic>
        <p:nvPicPr>
          <p:cNvPr id="3"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2687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CED182A1-AC51-41D2-9E8A-50B52380AED2}"/>
              </a:ext>
            </a:extLst>
          </p:cNvPr>
          <p:cNvSpPr>
            <a:spLocks noGrp="1"/>
          </p:cNvSpPr>
          <p:nvPr>
            <p:ph type="title"/>
          </p:nvPr>
        </p:nvSpPr>
        <p:spPr/>
        <p:txBody>
          <a:bodyPr/>
          <a:lstStyle/>
          <a:p>
            <a:r>
              <a:rPr lang="sv-SE" sz="800" b="1" dirty="0">
                <a:solidFill>
                  <a:schemeClr val="tx1">
                    <a:lumMod val="75000"/>
                  </a:schemeClr>
                </a:solidFill>
              </a:rPr>
              <a:t>METODBESKRIVNING</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35</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5 - Metod</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METODBESKRIVNING</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a:p>
            <a:pPr>
              <a:lnSpc>
                <a:spcPct val="150000"/>
              </a:lnSpc>
            </a:pPr>
            <a:r>
              <a:rPr lang="sv-SE" sz="900" i="1" dirty="0">
                <a:solidFill>
                  <a:schemeClr val="tx1">
                    <a:lumMod val="75000"/>
                  </a:schemeClr>
                </a:solidFill>
                <a:latin typeface="HelveticaNeueLT W1G 55 Roman" panose="020B0604020202020204" pitchFamily="34" charset="0"/>
              </a:rPr>
              <a:t>Osäkerheten i prognosen ökar i proportion med prognosperiodens längd. Generellt är osäkerheten störst för de åldersgrupper som inte är födda när prognosen görs. Betydande osäkerhet finns även för ålders-grupperna 19-30 år där flytt-benägenheten är stor. Osäkerheten </a:t>
            </a:r>
            <a:br>
              <a:rPr lang="sv-SE" sz="900" i="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i en befolkningsprognos är förhållandevis mindre för den medelålders och äldre befolkningen vilka brukar vara mindre flyttbenägna.</a:t>
            </a:r>
            <a:endParaRPr lang="sv-SE" sz="900" b="1" i="1" dirty="0">
              <a:solidFill>
                <a:schemeClr val="tx1">
                  <a:lumMod val="75000"/>
                </a:schemeClr>
              </a:solidFill>
              <a:latin typeface="HelveticaNeueLT W1G 55 Roman" panose="020B0604020202020204" pitchFamily="34" charset="0"/>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427250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Befolkningen i prognosen skrivs fram ett år i taget med befolkningen </a:t>
            </a:r>
            <a:r>
              <a:rPr lang="sv-SE" sz="900">
                <a:solidFill>
                  <a:schemeClr val="tx1">
                    <a:lumMod val="75000"/>
                  </a:schemeClr>
                </a:solidFill>
                <a:latin typeface="HelveticaNeueLT W1G 55 Roman" panose="020B0604020202020204" pitchFamily="34" charset="0"/>
                <a:ea typeface="HeiT" panose="020B0502000000000001" pitchFamily="34" charset="-120"/>
              </a:rPr>
              <a:t>år </a:t>
            </a:r>
            <a:r>
              <a:rPr lang="sv-SE" sz="900" smtClean="0">
                <a:solidFill>
                  <a:schemeClr val="tx1">
                    <a:lumMod val="75000"/>
                  </a:schemeClr>
                </a:solidFill>
                <a:latin typeface="HelveticaNeueLT W1G 55 Roman" panose="020B0604020202020204" pitchFamily="34" charset="0"/>
                <a:ea typeface="HeiT" panose="020B0502000000000001" pitchFamily="34" charset="-120"/>
              </a:rPr>
              <a:t>2020 </a:t>
            </a:r>
            <a:r>
              <a:rPr lang="sv-SE" sz="900" dirty="0">
                <a:solidFill>
                  <a:schemeClr val="tx1">
                    <a:lumMod val="75000"/>
                  </a:schemeClr>
                </a:solidFill>
                <a:latin typeface="HelveticaNeueLT W1G 55 Roman" panose="020B0604020202020204" pitchFamily="34" charset="0"/>
                <a:ea typeface="HeiT" panose="020B0502000000000001" pitchFamily="34" charset="-120"/>
              </a:rPr>
              <a:t>som utgångspunkt. Vid tolkning av prognosen skall has i åtanke att Skatteverkets register endast omfattar i kommunen folkbokförda personer. De som bor i kommunen men inte är folkbokförda där, t.ex. asylsökande, finns således inte med i prognosen. Antalet födda och döda beräknas för varje prognos år genom att befolkningen i varje åldersklass multipliceras med åldersspecifika fruktsamhetstal respektive dödsrisker.</a:t>
            </a: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Fruktsamheten för kvinnor i olika åldrar beräknas som kvoten mellan antalet födda barn till mödrar i en viss ålder och medelfolkmängden kvinnor i samma ålder. </a:t>
            </a:r>
            <a:br>
              <a:rPr lang="sv-SE" sz="900" dirty="0">
                <a:solidFill>
                  <a:schemeClr val="tx1">
                    <a:lumMod val="75000"/>
                  </a:schemeClr>
                </a:solidFill>
                <a:latin typeface="HelveticaNeueLT W1G 55 Roman" panose="020B0604020202020204" pitchFamily="34" charset="0"/>
                <a:ea typeface="HeiT" panose="020B0502000000000001" pitchFamily="34" charset="-120"/>
              </a:rPr>
            </a:br>
            <a:endParaRPr lang="sv-SE" sz="900" dirty="0">
              <a:solidFill>
                <a:schemeClr val="tx1">
                  <a:lumMod val="75000"/>
                </a:schemeClr>
              </a:solidFill>
              <a:latin typeface="HelveticaNeueLT W1G 55 Roman" panose="020B0604020202020204" pitchFamily="34" charset="0"/>
            </a:endParaRP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412911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smtClean="0">
                <a:solidFill>
                  <a:schemeClr val="tx1">
                    <a:lumMod val="75000"/>
                  </a:schemeClr>
                </a:solidFill>
                <a:latin typeface="HelveticaNeueLT W1G 55 Roman" panose="020B0604020202020204" pitchFamily="34" charset="0"/>
                <a:ea typeface="HeiT" panose="020B0502000000000001" pitchFamily="34" charset="-120"/>
              </a:rPr>
              <a:t>För att osäkerheten ska bli mindre används befolkningsuppgifter från de 3 senaste åren. </a:t>
            </a:r>
            <a:r>
              <a:rPr lang="sv-SE" sz="900" dirty="0">
                <a:solidFill>
                  <a:schemeClr val="tx1">
                    <a:lumMod val="75000"/>
                  </a:schemeClr>
                </a:solidFill>
                <a:latin typeface="HelveticaNeueLT W1G 55 Roman" panose="020B0604020202020204" pitchFamily="34" charset="0"/>
                <a:ea typeface="HeiT" panose="020B0502000000000001" pitchFamily="34" charset="-120"/>
              </a:rPr>
              <a:t>Dessutom görs en utjämning över åldrarna. Det läggs även en viss vikt vid fruktsamhetstalen i riket. Under prognosperioden antas fruktsamheten förändras i enlighet med SCB:s prognostiserade ökning för fruktsamheten i riket.</a:t>
            </a:r>
          </a:p>
          <a:p>
            <a:pPr algn="l">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gn="l">
              <a:lnSpc>
                <a:spcPct val="150000"/>
              </a:lnSpc>
            </a:pPr>
            <a:r>
              <a:rPr lang="sv-SE" sz="900" dirty="0">
                <a:solidFill>
                  <a:schemeClr val="tx1">
                    <a:lumMod val="75000"/>
                  </a:schemeClr>
                </a:solidFill>
                <a:latin typeface="HelveticaNeueLT W1G 55 Roman" panose="020B0604020202020204" pitchFamily="34" charset="0"/>
              </a:rPr>
              <a:t>Dödsriskerna för varje ålder och per kön skattas på riksdata som kvoten mellan antalet döda i en viss ålder och medelbefolkningen i samma ålder. Därefter sker en justering av mortaliteten så att den sammanfaller med kommunens totala nivå</a:t>
            </a:r>
            <a:r>
              <a:rPr lang="sv-SE" sz="900">
                <a:solidFill>
                  <a:schemeClr val="tx1">
                    <a:lumMod val="75000"/>
                  </a:schemeClr>
                </a:solidFill>
                <a:latin typeface="HelveticaNeueLT W1G 55 Roman" panose="020B0604020202020204" pitchFamily="34" charset="0"/>
              </a:rPr>
              <a:t>. </a:t>
            </a:r>
            <a:r>
              <a:rPr lang="sv-SE" sz="900" smtClean="0">
                <a:solidFill>
                  <a:schemeClr val="tx1">
                    <a:lumMod val="75000"/>
                  </a:schemeClr>
                </a:solidFill>
                <a:latin typeface="HelveticaNeueLT W1G 55 Roman" panose="020B0604020202020204" pitchFamily="34" charset="0"/>
              </a:rPr>
              <a:t>Data från de 4 senaste åren används, och dödsriskerna antas minska i proportion till SCB:s prognos för riket.</a:t>
            </a: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gn="l">
              <a:lnSpc>
                <a:spcPct val="150000"/>
              </a:lnSpc>
            </a:pP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endPar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lang="sv-SE" sz="900" smtClean="0">
                <a:solidFill>
                  <a:schemeClr val="tx1">
                    <a:lumMod val="75000"/>
                  </a:schemeClr>
                </a:solidFill>
                <a:latin typeface="HelveticaNeueLT W1G 55 Roman" panose="020B0604020202020204" pitchFamily="34" charset="0"/>
              </a:rPr>
              <a:t>Antalet inflyttare beräknas med det som hänt i kommunen de 3 senaste åren som grund. Dessa värden justeras för att anpassa nivåerna efter de byggplaner som kommunen har under perioden. Inflyttarfördelningen (vilka som flyttar till kommunen i termer av kön och ålder) beräknas utifrån de 3 senaste årens inflyttarfördelning.</a:t>
            </a:r>
            <a:endParaRPr lang="sv-SE" sz="900" dirty="0">
              <a:solidFill>
                <a:schemeClr val="tx1">
                  <a:lumMod val="75000"/>
                </a:schemeClr>
              </a:solidFill>
              <a:latin typeface="HelveticaNeueLT W1G 55 Roman" panose="020B0604020202020204" pitchFamily="34" charset="0"/>
            </a:endParaRPr>
          </a:p>
          <a:p>
            <a:pPr algn="l">
              <a:lnSpc>
                <a:spcPct val="150000"/>
              </a:lnSpc>
            </a:pPr>
            <a:endParaRPr lang="sv-SE" sz="900" dirty="0">
              <a:solidFill>
                <a:schemeClr val="tx1">
                  <a:lumMod val="75000"/>
                </a:schemeClr>
              </a:solidFill>
              <a:latin typeface="HelveticaNeueLT W1G 55 Roman" panose="020B0604020202020204" pitchFamily="34" charset="0"/>
            </a:endParaRPr>
          </a:p>
          <a:p>
            <a:pPr algn="l">
              <a:lnSpc>
                <a:spcPct val="150000"/>
              </a:lnSpc>
            </a:pPr>
            <a:r>
              <a:rPr lang="sv-SE" sz="900" smtClean="0">
                <a:solidFill>
                  <a:schemeClr val="tx1">
                    <a:lumMod val="75000"/>
                  </a:schemeClr>
                </a:solidFill>
                <a:latin typeface="HelveticaNeueLT W1G 55 Roman" panose="020B0604020202020204" pitchFamily="34" charset="0"/>
              </a:rPr>
              <a:t> Antalet utflyttare beräknas utifrån ett genomsnitt av de 3 senaste årens utflyttningsbenägenhet. </a:t>
            </a:r>
            <a:r>
              <a:rPr lang="sv-SE" sz="900" dirty="0">
                <a:solidFill>
                  <a:schemeClr val="tx1">
                    <a:lumMod val="75000"/>
                  </a:schemeClr>
                </a:solidFill>
                <a:latin typeface="HelveticaNeueLT W1G 55 Roman" panose="020B0604020202020204" pitchFamily="34" charset="0"/>
              </a:rPr>
              <a:t>Utflyttnings-benägenheten i varje ålder multipliceras med folkmängden i motsvarande ålder vilket ger antalet utflyttare efter ålder och kön.</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t>
            </a:r>
          </a:p>
        </p:txBody>
      </p:sp>
    </p:spTree>
    <p:extLst>
      <p:ext uri="{BB962C8B-B14F-4D97-AF65-F5344CB8AC3E}">
        <p14:creationId xmlns:p14="http://schemas.microsoft.com/office/powerpoint/2010/main" val="40426819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8A62E5B2-EB27-4D23-BA1E-704B049B05C6}"/>
              </a:ext>
            </a:extLst>
          </p:cNvPr>
          <p:cNvSpPr>
            <a:spLocks noGrp="1"/>
          </p:cNvSpPr>
          <p:nvPr>
            <p:ph type="title"/>
          </p:nvPr>
        </p:nvSpPr>
        <p:spPr/>
        <p:txBody>
          <a:bodyPr/>
          <a:lstStyle/>
          <a:p>
            <a:r>
              <a:rPr lang="sv-SE" sz="800" b="1" dirty="0">
                <a:solidFill>
                  <a:schemeClr val="tx1">
                    <a:lumMod val="75000"/>
                  </a:schemeClr>
                </a:solidFill>
              </a:rPr>
              <a:t>METODBESKRIVNING (forts.)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36</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5 - Metod</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METODBESKRIVNING (forts.)</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a:p>
            <a:pPr>
              <a:lnSpc>
                <a:spcPct val="150000"/>
              </a:lnSpc>
            </a:pPr>
            <a:endParaRPr lang="sv-SE" sz="900" b="1" dirty="0">
              <a:solidFill>
                <a:schemeClr val="tx1">
                  <a:lumMod val="75000"/>
                </a:schemeClr>
              </a:solidFill>
              <a:latin typeface="HelveticaNeueLT W1G 55 Roman" panose="020B0604020202020204" pitchFamily="34" charset="0"/>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427250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Det observerade antalet flyttningar i kommunen innehåller endast en begränsad mängd information. Vill man närmare analysera effekterna av flyttningar måste man även studera vilka som flyttar till respektive från kommunen. Flyttarnas socio-ekonomiska situation och ålder har en stor betydelse för utvecklingen av kommunens ekonomi, näringsliv och befolkningssammansättning. </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Flyttningar är den demografiska komponent som har störst och snabbast påverkan på demografins utveckling över tiden. Det ligger utanför ramen för denna befolkningsprognos att närmare studera flyttmönster och effekterna av flyttningarna. Men genom att studera flyttnettot efter ålder</a:t>
            </a: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(se diagram på tidigare sidor) kan man direkt se hur ålderssammansättningen i kommunen ändras på grund av flyttningarna och det går enkelt att få svar på frågor såsom vilka åldersgrupper som ökar respektive minskar och med hur mycket på grund av in- och utflyttningar. Vill man kunna påverka kommunens demografiska och socioekonomiska sammansättning på kort sikt så måste man göra förändringar som påverkar in- och utflyttningsmönstren. </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många av landets kommuner flyttar de yngre åldersgrupperna 19-25 år från kommunen till arbeten och studier på annan ort. I vissa fall kommer de tillbaka och bosätter sig på födelseorten för att bilda familj och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endPar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lang="sv-SE" sz="900" dirty="0">
                <a:solidFill>
                  <a:schemeClr val="tx1">
                    <a:lumMod val="75000"/>
                  </a:schemeClr>
                </a:solidFill>
                <a:latin typeface="HelveticaNeueLT W1G 55 Roman" panose="020B0604020202020204" pitchFamily="34" charset="0"/>
              </a:rPr>
              <a:t>påbörja ett aktivt yrkesliv. Räknat på riksnivå så är de yngre åldersgrupperna mycket flyttbenägna och var femte 21-åring flyttar över en kommungräns varje år (se tidigare diagram). Yngre kvinnor är mer flyttbenägna än yngre män (se tidigare diagram).</a:t>
            </a: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r>
            <a:b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br>
            <a:r>
              <a:rPr lang="sv-SE" sz="900" dirty="0">
                <a:solidFill>
                  <a:srgbClr xmlns:mc="http://schemas.openxmlformats.org/markup-compatibility/2006" xmlns:a14="http://schemas.microsoft.com/office/drawing/2010/main" val="000000" mc:Ignorable="a14" a14:legacySpreadsheetColorIndex="23"/>
                </a:solidFill>
                <a:latin typeface="HelveticaNeueLT W1G 55 Roman" panose="020B0604020202020204" pitchFamily="34" charset="0"/>
              </a:rPr>
              <a:t> </a:t>
            </a:r>
          </a:p>
        </p:txBody>
      </p:sp>
    </p:spTree>
    <p:extLst>
      <p:ext uri="{BB962C8B-B14F-4D97-AF65-F5344CB8AC3E}">
        <p14:creationId xmlns:p14="http://schemas.microsoft.com/office/powerpoint/2010/main" val="3352762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37</a:t>
            </a:fld>
            <a:endParaRPr lang="sv-SE" sz="1050" dirty="0">
              <a:solidFill>
                <a:srgbClr val="3C3C3C"/>
              </a:solidFill>
            </a:endParaRPr>
          </a:p>
        </p:txBody>
      </p:sp>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600062" y="2085000"/>
            <a:ext cx="5971446" cy="1677375"/>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 TABELLBILAGA</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pic>
        <p:nvPicPr>
          <p:cNvPr id="3"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8389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F68FA7C6-1F6A-4F0D-B067-0BD0E1AEACD2}"/>
              </a:ext>
            </a:extLst>
          </p:cNvPr>
          <p:cNvSpPr>
            <a:spLocks noGrp="1"/>
          </p:cNvSpPr>
          <p:nvPr>
            <p:ph type="title"/>
          </p:nvPr>
        </p:nvSpPr>
        <p:spPr/>
        <p:txBody>
          <a:bodyPr/>
          <a:lstStyle/>
          <a:p>
            <a:r>
              <a:rPr lang="sv-SE" sz="800" b="1" dirty="0">
                <a:solidFill>
                  <a:schemeClr val="tx1">
                    <a:lumMod val="75000"/>
                  </a:schemeClr>
                </a:solidFill>
              </a:rPr>
              <a:t>FOLKMÄNGD EFTER ÅLDERSKLASS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38</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Tabellbilaga</a:t>
            </a:r>
          </a:p>
        </p:txBody>
      </p:sp>
      <p:cxnSp>
        <p:nvCxnSpPr>
          <p:cNvPr id="5" name="Rak koppling 4">
            <a:extLst>
              <a:ext uri="{FF2B5EF4-FFF2-40B4-BE49-F238E27FC236}">
                <a16:creationId xmlns:a16="http://schemas.microsoft.com/office/drawing/2014/main" id="{967CEFF3-7B47-4A42-BC0F-2490B6127532}"/>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 EFTER ÅLDERSKLASS</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visas folkmängden per olika åldersklasser samt totalt för </a:t>
            </a:r>
            <a:r>
              <a:rPr lang="sv-SE" sz="900">
                <a:solidFill>
                  <a:schemeClr val="tx1">
                    <a:lumMod val="75000"/>
                  </a:schemeClr>
                </a:solidFill>
                <a:latin typeface="HelveticaNeueLT W1G 55 Roman" panose="020B0604020202020204" pitchFamily="34" charset="0"/>
              </a:rPr>
              <a:t>perioden </a:t>
            </a:r>
            <a:r>
              <a:rPr lang="sv-SE" sz="900" smtClean="0">
                <a:solidFill>
                  <a:schemeClr val="tx1">
                    <a:lumMod val="75000"/>
                  </a:schemeClr>
                </a:solidFill>
                <a:latin typeface="HelveticaNeueLT W1G 55 Roman" panose="020B0604020202020204" pitchFamily="34" charset="0"/>
              </a:rPr>
              <a:t>2020-2030. </a:t>
            </a: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graphicFrame>
        <p:nvGraphicFramePr>
          <p:cNvPr id="4" name="Tabell 3"/>
          <p:cNvGraphicFramePr>
            <a:graphicFrameLocks noGrp="1"/>
          </p:cNvGraphicFramePr>
          <p:nvPr>
            <p:extLst>
              <p:ext uri="{D42A27DB-BD31-4B8C-83A1-F6EECF244321}">
                <p14:modId xmlns:p14="http://schemas.microsoft.com/office/powerpoint/2010/main" val="2916789822"/>
              </p:ext>
            </p:extLst>
          </p:nvPr>
        </p:nvGraphicFramePr>
        <p:xfrm>
          <a:off x="2857500" y="1485900"/>
          <a:ext cx="5715000" cy="2497455"/>
        </p:xfrm>
        <a:graphic>
          <a:graphicData uri="http://schemas.openxmlformats.org/drawingml/2006/table">
            <a:tbl>
              <a:tblPr/>
              <a:tblGrid>
                <a:gridCol w="476250">
                  <a:extLst>
                    <a:ext uri="{9D8B030D-6E8A-4147-A177-3AD203B41FA5}">
                      <a16:colId xmlns:a16="http://schemas.microsoft.com/office/drawing/2014/main" val="3828109742"/>
                    </a:ext>
                  </a:extLst>
                </a:gridCol>
                <a:gridCol w="476250">
                  <a:extLst>
                    <a:ext uri="{9D8B030D-6E8A-4147-A177-3AD203B41FA5}">
                      <a16:colId xmlns:a16="http://schemas.microsoft.com/office/drawing/2014/main" val="20136979"/>
                    </a:ext>
                  </a:extLst>
                </a:gridCol>
                <a:gridCol w="476250">
                  <a:extLst>
                    <a:ext uri="{9D8B030D-6E8A-4147-A177-3AD203B41FA5}">
                      <a16:colId xmlns:a16="http://schemas.microsoft.com/office/drawing/2014/main" val="436013333"/>
                    </a:ext>
                  </a:extLst>
                </a:gridCol>
                <a:gridCol w="476250">
                  <a:extLst>
                    <a:ext uri="{9D8B030D-6E8A-4147-A177-3AD203B41FA5}">
                      <a16:colId xmlns:a16="http://schemas.microsoft.com/office/drawing/2014/main" val="3308066423"/>
                    </a:ext>
                  </a:extLst>
                </a:gridCol>
                <a:gridCol w="476250">
                  <a:extLst>
                    <a:ext uri="{9D8B030D-6E8A-4147-A177-3AD203B41FA5}">
                      <a16:colId xmlns:a16="http://schemas.microsoft.com/office/drawing/2014/main" val="1919627038"/>
                    </a:ext>
                  </a:extLst>
                </a:gridCol>
                <a:gridCol w="476250">
                  <a:extLst>
                    <a:ext uri="{9D8B030D-6E8A-4147-A177-3AD203B41FA5}">
                      <a16:colId xmlns:a16="http://schemas.microsoft.com/office/drawing/2014/main" val="2709315885"/>
                    </a:ext>
                  </a:extLst>
                </a:gridCol>
                <a:gridCol w="476250">
                  <a:extLst>
                    <a:ext uri="{9D8B030D-6E8A-4147-A177-3AD203B41FA5}">
                      <a16:colId xmlns:a16="http://schemas.microsoft.com/office/drawing/2014/main" val="2651592278"/>
                    </a:ext>
                  </a:extLst>
                </a:gridCol>
                <a:gridCol w="476250">
                  <a:extLst>
                    <a:ext uri="{9D8B030D-6E8A-4147-A177-3AD203B41FA5}">
                      <a16:colId xmlns:a16="http://schemas.microsoft.com/office/drawing/2014/main" val="3600359464"/>
                    </a:ext>
                  </a:extLst>
                </a:gridCol>
                <a:gridCol w="476250">
                  <a:extLst>
                    <a:ext uri="{9D8B030D-6E8A-4147-A177-3AD203B41FA5}">
                      <a16:colId xmlns:a16="http://schemas.microsoft.com/office/drawing/2014/main" val="3863226631"/>
                    </a:ext>
                  </a:extLst>
                </a:gridCol>
                <a:gridCol w="476250">
                  <a:extLst>
                    <a:ext uri="{9D8B030D-6E8A-4147-A177-3AD203B41FA5}">
                      <a16:colId xmlns:a16="http://schemas.microsoft.com/office/drawing/2014/main" val="3248600284"/>
                    </a:ext>
                  </a:extLst>
                </a:gridCol>
                <a:gridCol w="476250">
                  <a:extLst>
                    <a:ext uri="{9D8B030D-6E8A-4147-A177-3AD203B41FA5}">
                      <a16:colId xmlns:a16="http://schemas.microsoft.com/office/drawing/2014/main" val="2220520880"/>
                    </a:ext>
                  </a:extLst>
                </a:gridCol>
                <a:gridCol w="476250">
                  <a:extLst>
                    <a:ext uri="{9D8B030D-6E8A-4147-A177-3AD203B41FA5}">
                      <a16:colId xmlns:a16="http://schemas.microsoft.com/office/drawing/2014/main" val="3420835418"/>
                    </a:ext>
                  </a:extLst>
                </a:gridCol>
              </a:tblGrid>
              <a:tr h="217170">
                <a:tc gridSpan="12">
                  <a:txBody>
                    <a:bodyPr/>
                    <a:lstStyle/>
                    <a:p>
                      <a:pPr algn="l" fontAlgn="b"/>
                      <a:r>
                        <a:rPr lang="sv-SE" sz="1100" b="0" i="0" u="none" strike="noStrike">
                          <a:solidFill>
                            <a:srgbClr val="000000"/>
                          </a:solidFill>
                          <a:effectLst/>
                          <a:latin typeface="Franklin Gothic Medium" panose="020B0603020102020204" pitchFamily="34" charset="0"/>
                        </a:rPr>
                        <a:t>Tabell 1: Folkmängd i Ängelholms kommun efter åldersklass</a:t>
                      </a:r>
                    </a:p>
                  </a:txBody>
                  <a:tcPr marL="9525" marR="9525" marT="9525"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extLst>
                  <a:ext uri="{0D108BD9-81ED-4DB2-BD59-A6C34878D82A}">
                    <a16:rowId xmlns:a16="http://schemas.microsoft.com/office/drawing/2014/main" val="3588044097"/>
                  </a:ext>
                </a:extLst>
              </a:tr>
              <a:tr h="0">
                <a:tc>
                  <a:txBody>
                    <a:bodyPr/>
                    <a:lstStyle/>
                    <a:p>
                      <a:pPr algn="l" fontAlgn="b"/>
                      <a:endParaRPr lang="sv-SE" sz="800" b="0" i="0" u="none" strike="noStrike">
                        <a:solidFill>
                          <a:srgbClr val="000000"/>
                        </a:solidFill>
                        <a:effectLst/>
                        <a:latin typeface="Franklin Gothic Medium" panose="020B06030201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3414216"/>
                  </a:ext>
                </a:extLst>
              </a:tr>
              <a:tr h="217170">
                <a:tc>
                  <a:txBody>
                    <a:bodyPr/>
                    <a:lstStyle/>
                    <a:p>
                      <a:pPr algn="l" fontAlgn="ctr"/>
                      <a:r>
                        <a:rPr lang="sv-SE" sz="800" b="0" i="0" u="none" strike="noStrike">
                          <a:solidFill>
                            <a:srgbClr val="FFFFFF"/>
                          </a:solidFill>
                          <a:effectLst/>
                          <a:latin typeface="Franklin Gothic Medium" panose="020B0603020102020204" pitchFamily="34" charset="0"/>
                        </a:rPr>
                        <a:t>Ålder / År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2030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extLst>
                  <a:ext uri="{0D108BD9-81ED-4DB2-BD59-A6C34878D82A}">
                    <a16:rowId xmlns:a16="http://schemas.microsoft.com/office/drawing/2014/main" val="2151803455"/>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0-5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2 872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2 915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2 914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2 930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2 927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2 951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2 958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2 975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2 998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3 028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3 044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57238221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6-9</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1 979</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2 010</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2 086</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2 142</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2 189</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2 197</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2 174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2 159</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2 124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2 145</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2 152</a:t>
                      </a:r>
                    </a:p>
                  </a:txBody>
                  <a:tcPr marL="9525" marR="9525" marT="9525" marB="0" anchor="b">
                    <a:lnL>
                      <a:noFill/>
                    </a:lnL>
                    <a:lnR>
                      <a:noFill/>
                    </a:lnR>
                    <a:lnT>
                      <a:noFill/>
                    </a:lnT>
                    <a:lnB>
                      <a:noFill/>
                    </a:lnB>
                    <a:solidFill>
                      <a:srgbClr val="ECE8DB"/>
                    </a:solidFill>
                  </a:tcPr>
                </a:tc>
                <a:extLst>
                  <a:ext uri="{0D108BD9-81ED-4DB2-BD59-A6C34878D82A}">
                    <a16:rowId xmlns:a16="http://schemas.microsoft.com/office/drawing/2014/main" val="3744611855"/>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10-12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1 549</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1 560</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1 569</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1 551</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1 614</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1 619</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1 666</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1 675</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1 738</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1 704</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1 696</a:t>
                      </a:r>
                    </a:p>
                  </a:txBody>
                  <a:tcPr marL="9525" marR="9525" marT="9525" marB="0" anchor="b">
                    <a:lnL>
                      <a:noFill/>
                    </a:lnL>
                    <a:lnR>
                      <a:noFill/>
                    </a:lnR>
                    <a:lnT>
                      <a:noFill/>
                    </a:lnT>
                    <a:lnB>
                      <a:noFill/>
                    </a:lnB>
                  </a:tcPr>
                </a:tc>
                <a:extLst>
                  <a:ext uri="{0D108BD9-81ED-4DB2-BD59-A6C34878D82A}">
                    <a16:rowId xmlns:a16="http://schemas.microsoft.com/office/drawing/2014/main" val="149270041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13-15</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1 537</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1 540</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1 616</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1 641</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1 654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1 653</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1 625</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1 677</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1 684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1 733</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1 742</a:t>
                      </a:r>
                    </a:p>
                  </a:txBody>
                  <a:tcPr marL="9525" marR="9525" marT="9525" marB="0" anchor="b">
                    <a:lnL>
                      <a:noFill/>
                    </a:lnL>
                    <a:lnR>
                      <a:noFill/>
                    </a:lnR>
                    <a:lnT>
                      <a:noFill/>
                    </a:lnT>
                    <a:lnB>
                      <a:noFill/>
                    </a:lnB>
                    <a:solidFill>
                      <a:srgbClr val="ECE8DB"/>
                    </a:solidFill>
                  </a:tcPr>
                </a:tc>
                <a:extLst>
                  <a:ext uri="{0D108BD9-81ED-4DB2-BD59-A6C34878D82A}">
                    <a16:rowId xmlns:a16="http://schemas.microsoft.com/office/drawing/2014/main" val="861677683"/>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16-18</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1 446</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1 532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1 527</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1 621</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1 628</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1 682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1 697</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1 700</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1 700</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1 682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1 731</a:t>
                      </a:r>
                    </a:p>
                  </a:txBody>
                  <a:tcPr marL="9525" marR="9525" marT="9525" marB="0" anchor="b">
                    <a:lnL>
                      <a:noFill/>
                    </a:lnL>
                    <a:lnR>
                      <a:noFill/>
                    </a:lnR>
                    <a:lnT>
                      <a:noFill/>
                    </a:lnT>
                    <a:lnB>
                      <a:noFill/>
                    </a:lnB>
                  </a:tcPr>
                </a:tc>
                <a:extLst>
                  <a:ext uri="{0D108BD9-81ED-4DB2-BD59-A6C34878D82A}">
                    <a16:rowId xmlns:a16="http://schemas.microsoft.com/office/drawing/2014/main" val="191654046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19-24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2 278</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2 338</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2 461</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2 528</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2 610</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2 585</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2 640</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2 659</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2 685</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2 754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2 752</a:t>
                      </a:r>
                    </a:p>
                  </a:txBody>
                  <a:tcPr marL="9525" marR="9525" marT="9525" marB="0" anchor="b">
                    <a:lnL>
                      <a:noFill/>
                    </a:lnL>
                    <a:lnR>
                      <a:noFill/>
                    </a:lnR>
                    <a:lnT>
                      <a:noFill/>
                    </a:lnT>
                    <a:lnB>
                      <a:noFill/>
                    </a:lnB>
                    <a:solidFill>
                      <a:srgbClr val="ECE8DB"/>
                    </a:solidFill>
                  </a:tcPr>
                </a:tc>
                <a:extLst>
                  <a:ext uri="{0D108BD9-81ED-4DB2-BD59-A6C34878D82A}">
                    <a16:rowId xmlns:a16="http://schemas.microsoft.com/office/drawing/2014/main" val="182433324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25-44</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9 993</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10 057</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10 209</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10 361</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10 526</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10 535</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10 555</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10 546</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10 592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10 649</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10 664</a:t>
                      </a:r>
                    </a:p>
                  </a:txBody>
                  <a:tcPr marL="9525" marR="9525" marT="9525" marB="0" anchor="b">
                    <a:lnL>
                      <a:noFill/>
                    </a:lnL>
                    <a:lnR>
                      <a:noFill/>
                    </a:lnR>
                    <a:lnT>
                      <a:noFill/>
                    </a:lnT>
                    <a:lnB>
                      <a:noFill/>
                    </a:lnB>
                  </a:tcPr>
                </a:tc>
                <a:extLst>
                  <a:ext uri="{0D108BD9-81ED-4DB2-BD59-A6C34878D82A}">
                    <a16:rowId xmlns:a16="http://schemas.microsoft.com/office/drawing/2014/main" val="3714138370"/>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45-64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11 001</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11 192</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11 327</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11 472</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11 554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11 618</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11 634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11 740</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11 797</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11 841</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11 890</a:t>
                      </a:r>
                    </a:p>
                  </a:txBody>
                  <a:tcPr marL="9525" marR="9525" marT="9525" marB="0" anchor="b">
                    <a:lnL>
                      <a:noFill/>
                    </a:lnL>
                    <a:lnR>
                      <a:noFill/>
                    </a:lnR>
                    <a:lnT>
                      <a:noFill/>
                    </a:lnT>
                    <a:lnB>
                      <a:noFill/>
                    </a:lnB>
                    <a:solidFill>
                      <a:srgbClr val="ECE8DB"/>
                    </a:solidFill>
                  </a:tcPr>
                </a:tc>
                <a:extLst>
                  <a:ext uri="{0D108BD9-81ED-4DB2-BD59-A6C34878D82A}">
                    <a16:rowId xmlns:a16="http://schemas.microsoft.com/office/drawing/2014/main" val="1937112474"/>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65-79</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7 385</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7 446</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7 503</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7 549</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7 602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7 577</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7 562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7 505</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7 518</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7 576</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7 648</a:t>
                      </a:r>
                    </a:p>
                  </a:txBody>
                  <a:tcPr marL="9525" marR="9525" marT="9525" marB="0" anchor="b">
                    <a:lnL>
                      <a:noFill/>
                    </a:lnL>
                    <a:lnR>
                      <a:noFill/>
                    </a:lnR>
                    <a:lnT>
                      <a:noFill/>
                    </a:lnT>
                    <a:lnB>
                      <a:noFill/>
                    </a:lnB>
                  </a:tcPr>
                </a:tc>
                <a:extLst>
                  <a:ext uri="{0D108BD9-81ED-4DB2-BD59-A6C34878D82A}">
                    <a16:rowId xmlns:a16="http://schemas.microsoft.com/office/drawing/2014/main" val="229883962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 80-100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2 870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2 954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3 072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3 219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3 378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3 523</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3 690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3 868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4 006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4 138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4 255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ECE8DB"/>
                    </a:solidFill>
                  </a:tcPr>
                </a:tc>
                <a:extLst>
                  <a:ext uri="{0D108BD9-81ED-4DB2-BD59-A6C34878D82A}">
                    <a16:rowId xmlns:a16="http://schemas.microsoft.com/office/drawing/2014/main" val="3577160954"/>
                  </a:ext>
                </a:extLst>
              </a:tr>
              <a:tr h="217170">
                <a:tc>
                  <a:txBody>
                    <a:bodyPr/>
                    <a:lstStyle/>
                    <a:p>
                      <a:pPr algn="r" fontAlgn="ctr"/>
                      <a:r>
                        <a:rPr lang="sv-SE" sz="800" b="0" i="0" u="none" strike="noStrike">
                          <a:solidFill>
                            <a:srgbClr val="FFFFFF"/>
                          </a:solidFill>
                          <a:effectLst/>
                          <a:latin typeface="Franklin Gothic Medium" panose="020B0603020102020204" pitchFamily="34" charset="0"/>
                        </a:rPr>
                        <a:t>Totalt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42 910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43 544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44 284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45 014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45 682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45 940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46 202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46 504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46 842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47 249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dirty="0">
                          <a:solidFill>
                            <a:srgbClr val="FFFFFF"/>
                          </a:solidFill>
                          <a:effectLst/>
                          <a:latin typeface="Franklin Gothic Medium" panose="020B0603020102020204" pitchFamily="34" charset="0"/>
                        </a:rPr>
                        <a:t>47 573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extLst>
                  <a:ext uri="{0D108BD9-81ED-4DB2-BD59-A6C34878D82A}">
                    <a16:rowId xmlns:a16="http://schemas.microsoft.com/office/drawing/2014/main" val="1621592528"/>
                  </a:ext>
                </a:extLst>
              </a:tr>
            </a:tbl>
          </a:graphicData>
        </a:graphic>
      </p:graphicFrame>
    </p:spTree>
    <p:extLst>
      <p:ext uri="{BB962C8B-B14F-4D97-AF65-F5344CB8AC3E}">
        <p14:creationId xmlns:p14="http://schemas.microsoft.com/office/powerpoint/2010/main" val="31311655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B4A92985-C580-4669-9F91-637569B4BED3}"/>
              </a:ext>
            </a:extLst>
          </p:cNvPr>
          <p:cNvSpPr>
            <a:spLocks noGrp="1"/>
          </p:cNvSpPr>
          <p:nvPr>
            <p:ph type="title"/>
          </p:nvPr>
        </p:nvSpPr>
        <p:spPr/>
        <p:txBody>
          <a:bodyPr/>
          <a:lstStyle/>
          <a:p>
            <a:r>
              <a:rPr lang="sv-SE" sz="800" b="1" dirty="0">
                <a:solidFill>
                  <a:schemeClr val="tx1">
                    <a:lumMod val="75000"/>
                  </a:schemeClr>
                </a:solidFill>
              </a:rPr>
              <a:t>FOLKMÄNGD EFTER ÅLDERSKLASS (forts.)</a:t>
            </a:r>
            <a:endParaRPr lang="sv-SE" dirty="0"/>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39</a:t>
            </a:fld>
            <a:endParaRPr lang="sv-SE" sz="1050" dirty="0">
              <a:solidFill>
                <a:srgbClr val="3C3C3C"/>
              </a:solidFill>
            </a:endParaRPr>
          </a:p>
        </p:txBody>
      </p:sp>
      <p:sp>
        <p:nvSpPr>
          <p:cNvPr id="6" name="Platshållare för sidfot 5"/>
          <p:cNvSpPr>
            <a:spLocks noGrp="1"/>
          </p:cNvSpPr>
          <p:nvPr>
            <p:ph type="ftr" sz="quarter" idx="5"/>
          </p:nvPr>
        </p:nvSpPr>
        <p:spPr/>
        <p:txBody>
          <a:bodyPr/>
          <a:lstStyle/>
          <a:p>
            <a:r>
              <a:rPr lang="sv-SE" sz="1050" dirty="0">
                <a:solidFill>
                  <a:srgbClr val="3C3C3C"/>
                </a:solidFill>
              </a:rPr>
              <a:t>Tabellbilaga</a:t>
            </a:r>
          </a:p>
        </p:txBody>
      </p:sp>
      <p:cxnSp>
        <p:nvCxnSpPr>
          <p:cNvPr id="5" name="Rak koppling 4">
            <a:extLst>
              <a:ext uri="{FF2B5EF4-FFF2-40B4-BE49-F238E27FC236}">
                <a16:creationId xmlns:a16="http://schemas.microsoft.com/office/drawing/2014/main" id="{48DE1A7D-98C0-4A03-985D-D10B8C6B9DF7}"/>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 EFTER ÅLDERSKLASS </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visas folkmängden per olika, i vissa fall överlappande, åldersklasser intressanta för t.ex. det kommunala utjämningssystemet för </a:t>
            </a:r>
            <a:r>
              <a:rPr lang="sv-SE" sz="900">
                <a:solidFill>
                  <a:schemeClr val="tx1">
                    <a:lumMod val="75000"/>
                  </a:schemeClr>
                </a:solidFill>
                <a:latin typeface="HelveticaNeueLT W1G 55 Roman" panose="020B0604020202020204" pitchFamily="34" charset="0"/>
              </a:rPr>
              <a:t>perioden </a:t>
            </a:r>
            <a:r>
              <a:rPr lang="sv-SE" sz="900" smtClean="0">
                <a:solidFill>
                  <a:schemeClr val="tx1">
                    <a:lumMod val="75000"/>
                  </a:schemeClr>
                </a:solidFill>
                <a:latin typeface="HelveticaNeueLT W1G 55 Roman" panose="020B0604020202020204" pitchFamily="34" charset="0"/>
              </a:rPr>
              <a:t>2020-2030. </a:t>
            </a: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graphicFrame>
        <p:nvGraphicFramePr>
          <p:cNvPr id="4" name="Tabell 3"/>
          <p:cNvGraphicFramePr>
            <a:graphicFrameLocks noGrp="1"/>
          </p:cNvGraphicFramePr>
          <p:nvPr>
            <p:extLst>
              <p:ext uri="{D42A27DB-BD31-4B8C-83A1-F6EECF244321}">
                <p14:modId xmlns:p14="http://schemas.microsoft.com/office/powerpoint/2010/main" val="2665532713"/>
              </p:ext>
            </p:extLst>
          </p:nvPr>
        </p:nvGraphicFramePr>
        <p:xfrm>
          <a:off x="2857500" y="1143000"/>
          <a:ext cx="5715000" cy="3137535"/>
        </p:xfrm>
        <a:graphic>
          <a:graphicData uri="http://schemas.openxmlformats.org/drawingml/2006/table">
            <a:tbl>
              <a:tblPr/>
              <a:tblGrid>
                <a:gridCol w="476250">
                  <a:extLst>
                    <a:ext uri="{9D8B030D-6E8A-4147-A177-3AD203B41FA5}">
                      <a16:colId xmlns:a16="http://schemas.microsoft.com/office/drawing/2014/main" val="1325661448"/>
                    </a:ext>
                  </a:extLst>
                </a:gridCol>
                <a:gridCol w="476250">
                  <a:extLst>
                    <a:ext uri="{9D8B030D-6E8A-4147-A177-3AD203B41FA5}">
                      <a16:colId xmlns:a16="http://schemas.microsoft.com/office/drawing/2014/main" val="490201536"/>
                    </a:ext>
                  </a:extLst>
                </a:gridCol>
                <a:gridCol w="476250">
                  <a:extLst>
                    <a:ext uri="{9D8B030D-6E8A-4147-A177-3AD203B41FA5}">
                      <a16:colId xmlns:a16="http://schemas.microsoft.com/office/drawing/2014/main" val="3926319678"/>
                    </a:ext>
                  </a:extLst>
                </a:gridCol>
                <a:gridCol w="476250">
                  <a:extLst>
                    <a:ext uri="{9D8B030D-6E8A-4147-A177-3AD203B41FA5}">
                      <a16:colId xmlns:a16="http://schemas.microsoft.com/office/drawing/2014/main" val="984796037"/>
                    </a:ext>
                  </a:extLst>
                </a:gridCol>
                <a:gridCol w="476250">
                  <a:extLst>
                    <a:ext uri="{9D8B030D-6E8A-4147-A177-3AD203B41FA5}">
                      <a16:colId xmlns:a16="http://schemas.microsoft.com/office/drawing/2014/main" val="1347381708"/>
                    </a:ext>
                  </a:extLst>
                </a:gridCol>
                <a:gridCol w="476250">
                  <a:extLst>
                    <a:ext uri="{9D8B030D-6E8A-4147-A177-3AD203B41FA5}">
                      <a16:colId xmlns:a16="http://schemas.microsoft.com/office/drawing/2014/main" val="2535418644"/>
                    </a:ext>
                  </a:extLst>
                </a:gridCol>
                <a:gridCol w="476250">
                  <a:extLst>
                    <a:ext uri="{9D8B030D-6E8A-4147-A177-3AD203B41FA5}">
                      <a16:colId xmlns:a16="http://schemas.microsoft.com/office/drawing/2014/main" val="3233503584"/>
                    </a:ext>
                  </a:extLst>
                </a:gridCol>
                <a:gridCol w="476250">
                  <a:extLst>
                    <a:ext uri="{9D8B030D-6E8A-4147-A177-3AD203B41FA5}">
                      <a16:colId xmlns:a16="http://schemas.microsoft.com/office/drawing/2014/main" val="3724991536"/>
                    </a:ext>
                  </a:extLst>
                </a:gridCol>
                <a:gridCol w="476250">
                  <a:extLst>
                    <a:ext uri="{9D8B030D-6E8A-4147-A177-3AD203B41FA5}">
                      <a16:colId xmlns:a16="http://schemas.microsoft.com/office/drawing/2014/main" val="2678600718"/>
                    </a:ext>
                  </a:extLst>
                </a:gridCol>
                <a:gridCol w="476250">
                  <a:extLst>
                    <a:ext uri="{9D8B030D-6E8A-4147-A177-3AD203B41FA5}">
                      <a16:colId xmlns:a16="http://schemas.microsoft.com/office/drawing/2014/main" val="897328867"/>
                    </a:ext>
                  </a:extLst>
                </a:gridCol>
                <a:gridCol w="476250">
                  <a:extLst>
                    <a:ext uri="{9D8B030D-6E8A-4147-A177-3AD203B41FA5}">
                      <a16:colId xmlns:a16="http://schemas.microsoft.com/office/drawing/2014/main" val="3387571855"/>
                    </a:ext>
                  </a:extLst>
                </a:gridCol>
                <a:gridCol w="476250">
                  <a:extLst>
                    <a:ext uri="{9D8B030D-6E8A-4147-A177-3AD203B41FA5}">
                      <a16:colId xmlns:a16="http://schemas.microsoft.com/office/drawing/2014/main" val="2159996021"/>
                    </a:ext>
                  </a:extLst>
                </a:gridCol>
              </a:tblGrid>
              <a:tr h="217170">
                <a:tc gridSpan="12">
                  <a:txBody>
                    <a:bodyPr/>
                    <a:lstStyle/>
                    <a:p>
                      <a:pPr algn="l" fontAlgn="b"/>
                      <a:r>
                        <a:rPr lang="sv-SE" sz="1100" b="0" i="0" u="none" strike="noStrike">
                          <a:solidFill>
                            <a:srgbClr val="000000"/>
                          </a:solidFill>
                          <a:effectLst/>
                          <a:latin typeface="Franklin Gothic Medium" panose="020B0603020102020204" pitchFamily="34" charset="0"/>
                        </a:rPr>
                        <a:t>Tabell 2: Folkmängd i Ängelholms kommun efter åldersklass</a:t>
                      </a:r>
                    </a:p>
                  </a:txBody>
                  <a:tcPr marL="9525" marR="9525" marT="9525"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extLst>
                  <a:ext uri="{0D108BD9-81ED-4DB2-BD59-A6C34878D82A}">
                    <a16:rowId xmlns:a16="http://schemas.microsoft.com/office/drawing/2014/main" val="3783328891"/>
                  </a:ext>
                </a:extLst>
              </a:tr>
              <a:tr h="0">
                <a:tc>
                  <a:txBody>
                    <a:bodyPr/>
                    <a:lstStyle/>
                    <a:p>
                      <a:pPr algn="l" fontAlgn="b"/>
                      <a:endParaRPr lang="sv-SE" sz="800" b="0" i="0" u="none" strike="noStrike">
                        <a:solidFill>
                          <a:srgbClr val="000000"/>
                        </a:solidFill>
                        <a:effectLst/>
                        <a:latin typeface="Franklin Gothic Medium" panose="020B06030201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1951915"/>
                  </a:ext>
                </a:extLst>
              </a:tr>
              <a:tr h="217170">
                <a:tc>
                  <a:txBody>
                    <a:bodyPr/>
                    <a:lstStyle/>
                    <a:p>
                      <a:pPr algn="l" fontAlgn="ctr"/>
                      <a:r>
                        <a:rPr lang="sv-SE" sz="800" b="0" i="0" u="none" strike="noStrike">
                          <a:solidFill>
                            <a:srgbClr val="FFFFFF"/>
                          </a:solidFill>
                          <a:effectLst/>
                          <a:latin typeface="Franklin Gothic Medium" panose="020B0603020102020204" pitchFamily="34" charset="0"/>
                        </a:rPr>
                        <a:t>Ålder / År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2030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extLst>
                  <a:ext uri="{0D108BD9-81ED-4DB2-BD59-A6C34878D82A}">
                    <a16:rowId xmlns:a16="http://schemas.microsoft.com/office/drawing/2014/main" val="1945317187"/>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2 442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2 487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2 480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2 488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2 471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2 492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2 497</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2 511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2 530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2 556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2 574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3063791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6-12</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3 528</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3 569</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3 655</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3 693</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3 803</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3 816</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3 841</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3 834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3 862</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3 849</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3 848</a:t>
                      </a:r>
                    </a:p>
                  </a:txBody>
                  <a:tcPr marL="9525" marR="9525" marT="9525" marB="0" anchor="b">
                    <a:lnL>
                      <a:noFill/>
                    </a:lnL>
                    <a:lnR>
                      <a:noFill/>
                    </a:lnR>
                    <a:lnT>
                      <a:noFill/>
                    </a:lnT>
                    <a:lnB>
                      <a:noFill/>
                    </a:lnB>
                    <a:solidFill>
                      <a:srgbClr val="ECE8DB"/>
                    </a:solidFill>
                  </a:tcPr>
                </a:tc>
                <a:extLst>
                  <a:ext uri="{0D108BD9-81ED-4DB2-BD59-A6C34878D82A}">
                    <a16:rowId xmlns:a16="http://schemas.microsoft.com/office/drawing/2014/main" val="971673916"/>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520</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485</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545</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538</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567</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510</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529</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525</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526</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529</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535</a:t>
                      </a:r>
                    </a:p>
                  </a:txBody>
                  <a:tcPr marL="9525" marR="9525" marT="9525" marB="0" anchor="b">
                    <a:lnL>
                      <a:noFill/>
                    </a:lnL>
                    <a:lnR>
                      <a:noFill/>
                    </a:lnR>
                    <a:lnT>
                      <a:noFill/>
                    </a:lnT>
                    <a:lnB>
                      <a:noFill/>
                    </a:lnB>
                  </a:tcPr>
                </a:tc>
                <a:extLst>
                  <a:ext uri="{0D108BD9-81ED-4DB2-BD59-A6C34878D82A}">
                    <a16:rowId xmlns:a16="http://schemas.microsoft.com/office/drawing/2014/main" val="4228667669"/>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7-15</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4 545</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4 624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4 725</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4 796</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4 890</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4 959</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4 937</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4 986</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5 020</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5 053</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5 055</a:t>
                      </a:r>
                    </a:p>
                  </a:txBody>
                  <a:tcPr marL="9525" marR="9525" marT="9525" marB="0" anchor="b">
                    <a:lnL>
                      <a:noFill/>
                    </a:lnL>
                    <a:lnR>
                      <a:noFill/>
                    </a:lnR>
                    <a:lnT>
                      <a:noFill/>
                    </a:lnT>
                    <a:lnB>
                      <a:noFill/>
                    </a:lnB>
                    <a:solidFill>
                      <a:srgbClr val="ECE8DB"/>
                    </a:solidFill>
                  </a:tcPr>
                </a:tc>
                <a:extLst>
                  <a:ext uri="{0D108BD9-81ED-4DB2-BD59-A6C34878D82A}">
                    <a16:rowId xmlns:a16="http://schemas.microsoft.com/office/drawing/2014/main" val="248748024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16-18</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1 446</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1 532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1 527</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1 621</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1 628</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1 682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1 697</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1 700</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1 700</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1 682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1 731</a:t>
                      </a:r>
                    </a:p>
                  </a:txBody>
                  <a:tcPr marL="9525" marR="9525" marT="9525" marB="0" anchor="b">
                    <a:lnL>
                      <a:noFill/>
                    </a:lnL>
                    <a:lnR>
                      <a:noFill/>
                    </a:lnR>
                    <a:lnT>
                      <a:noFill/>
                    </a:lnT>
                    <a:lnB>
                      <a:noFill/>
                    </a:lnB>
                  </a:tcPr>
                </a:tc>
                <a:extLst>
                  <a:ext uri="{0D108BD9-81ED-4DB2-BD59-A6C34878D82A}">
                    <a16:rowId xmlns:a16="http://schemas.microsoft.com/office/drawing/2014/main" val="1829031853"/>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65-79</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7 385</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7 446</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7 503</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7 549</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7 602</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7 577</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7 562</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7 505</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7 518</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7 576</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7 648</a:t>
                      </a:r>
                    </a:p>
                  </a:txBody>
                  <a:tcPr marL="9525" marR="9525" marT="9525" marB="0" anchor="b">
                    <a:lnL>
                      <a:noFill/>
                    </a:lnL>
                    <a:lnR>
                      <a:noFill/>
                    </a:lnR>
                    <a:lnT>
                      <a:noFill/>
                    </a:lnT>
                    <a:lnB>
                      <a:noFill/>
                    </a:lnB>
                    <a:solidFill>
                      <a:srgbClr val="ECE8DB"/>
                    </a:solidFill>
                  </a:tcPr>
                </a:tc>
                <a:extLst>
                  <a:ext uri="{0D108BD9-81ED-4DB2-BD59-A6C34878D82A}">
                    <a16:rowId xmlns:a16="http://schemas.microsoft.com/office/drawing/2014/main" val="66968380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80-89</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2 277</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2 342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2 466</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2 626</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2 772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2 907</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3 051</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3 201</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3 324</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3 434</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3 538</a:t>
                      </a:r>
                    </a:p>
                  </a:txBody>
                  <a:tcPr marL="9525" marR="9525" marT="9525" marB="0" anchor="b">
                    <a:lnL>
                      <a:noFill/>
                    </a:lnL>
                    <a:lnR>
                      <a:noFill/>
                    </a:lnR>
                    <a:lnT>
                      <a:noFill/>
                    </a:lnT>
                    <a:lnB>
                      <a:noFill/>
                    </a:lnB>
                  </a:tcPr>
                </a:tc>
                <a:extLst>
                  <a:ext uri="{0D108BD9-81ED-4DB2-BD59-A6C34878D82A}">
                    <a16:rowId xmlns:a16="http://schemas.microsoft.com/office/drawing/2014/main" val="2933597991"/>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90+</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593</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612</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606</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593</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605</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616</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639</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666</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682</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704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 716</a:t>
                      </a:r>
                    </a:p>
                  </a:txBody>
                  <a:tcPr marL="9525" marR="9525" marT="9525" marB="0" anchor="b">
                    <a:lnL>
                      <a:noFill/>
                    </a:lnL>
                    <a:lnR>
                      <a:noFill/>
                    </a:lnR>
                    <a:lnT>
                      <a:noFill/>
                    </a:lnT>
                    <a:lnB>
                      <a:noFill/>
                    </a:lnB>
                    <a:solidFill>
                      <a:srgbClr val="ECE8DB"/>
                    </a:solidFill>
                  </a:tcPr>
                </a:tc>
                <a:extLst>
                  <a:ext uri="{0D108BD9-81ED-4DB2-BD59-A6C34878D82A}">
                    <a16:rowId xmlns:a16="http://schemas.microsoft.com/office/drawing/2014/main" val="909321622"/>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0</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430</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428</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434</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443</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456</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459</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461</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464</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467</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472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469</a:t>
                      </a:r>
                    </a:p>
                  </a:txBody>
                  <a:tcPr marL="9525" marR="9525" marT="9525" marB="0" anchor="b">
                    <a:lnL>
                      <a:noFill/>
                    </a:lnL>
                    <a:lnR>
                      <a:noFill/>
                    </a:lnR>
                    <a:lnT>
                      <a:noFill/>
                    </a:lnT>
                    <a:lnB>
                      <a:noFill/>
                    </a:lnB>
                  </a:tcPr>
                </a:tc>
                <a:extLst>
                  <a:ext uri="{0D108BD9-81ED-4DB2-BD59-A6C34878D82A}">
                    <a16:rowId xmlns:a16="http://schemas.microsoft.com/office/drawing/2014/main" val="1064995723"/>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1-3</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1 446</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1 440</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1 409</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1 443</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1 456</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1 462</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1 471</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1 484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1 495</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1 509</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1 519</a:t>
                      </a:r>
                    </a:p>
                  </a:txBody>
                  <a:tcPr marL="9525" marR="9525" marT="9525" marB="0" anchor="b">
                    <a:lnL>
                      <a:noFill/>
                    </a:lnL>
                    <a:lnR>
                      <a:noFill/>
                    </a:lnR>
                    <a:lnT>
                      <a:noFill/>
                    </a:lnT>
                    <a:lnB>
                      <a:noFill/>
                    </a:lnB>
                    <a:solidFill>
                      <a:srgbClr val="ECE8DB"/>
                    </a:solidFill>
                  </a:tcPr>
                </a:tc>
                <a:extLst>
                  <a:ext uri="{0D108BD9-81ED-4DB2-BD59-A6C34878D82A}">
                    <a16:rowId xmlns:a16="http://schemas.microsoft.com/office/drawing/2014/main" val="2523410256"/>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4-5</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 996</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1 048</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1 071</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1 045</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1 016</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1 030</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1 026</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1 028</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1 035</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1 048</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1 056</a:t>
                      </a:r>
                    </a:p>
                  </a:txBody>
                  <a:tcPr marL="9525" marR="9525" marT="9525" marB="0" anchor="b">
                    <a:lnL>
                      <a:noFill/>
                    </a:lnL>
                    <a:lnR>
                      <a:noFill/>
                    </a:lnR>
                    <a:lnT>
                      <a:noFill/>
                    </a:lnT>
                    <a:lnB>
                      <a:noFill/>
                    </a:lnB>
                  </a:tcPr>
                </a:tc>
                <a:extLst>
                  <a:ext uri="{0D108BD9-81ED-4DB2-BD59-A6C34878D82A}">
                    <a16:rowId xmlns:a16="http://schemas.microsoft.com/office/drawing/2014/main" val="3833521983"/>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7-9</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1 459</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1 525</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1 541</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1 604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1 622</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1 687</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1 645</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1 634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1 598</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1 617</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1 617</a:t>
                      </a:r>
                    </a:p>
                  </a:txBody>
                  <a:tcPr marL="9525" marR="9525" marT="9525" marB="0" anchor="b">
                    <a:lnL>
                      <a:noFill/>
                    </a:lnL>
                    <a:lnR>
                      <a:noFill/>
                    </a:lnR>
                    <a:lnT>
                      <a:noFill/>
                    </a:lnT>
                    <a:lnB>
                      <a:noFill/>
                    </a:lnB>
                    <a:solidFill>
                      <a:srgbClr val="ECE8DB"/>
                    </a:solidFill>
                  </a:tcPr>
                </a:tc>
                <a:extLst>
                  <a:ext uri="{0D108BD9-81ED-4DB2-BD59-A6C34878D82A}">
                    <a16:rowId xmlns:a16="http://schemas.microsoft.com/office/drawing/2014/main" val="1534084795"/>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10-15</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3 086</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3 100</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3 184</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3 192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3 268</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3 272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3 292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3 352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3 422</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3 437</a:t>
                      </a:r>
                    </a:p>
                  </a:txBody>
                  <a:tcPr marL="9525" marR="9525" marT="9525"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3 438</a:t>
                      </a:r>
                    </a:p>
                  </a:txBody>
                  <a:tcPr marL="9525" marR="9525" marT="9525" marB="0" anchor="b">
                    <a:lnL>
                      <a:noFill/>
                    </a:lnL>
                    <a:lnR>
                      <a:noFill/>
                    </a:lnR>
                    <a:lnT>
                      <a:noFill/>
                    </a:lnT>
                    <a:lnB>
                      <a:noFill/>
                    </a:lnB>
                  </a:tcPr>
                </a:tc>
                <a:extLst>
                  <a:ext uri="{0D108BD9-81ED-4DB2-BD59-A6C34878D82A}">
                    <a16:rowId xmlns:a16="http://schemas.microsoft.com/office/drawing/2014/main" val="364578170"/>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65-69</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2 418</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2 428</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2 473</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2 534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2 614</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2 608</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2 656</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2 655</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2 673</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2 710</a:t>
                      </a:r>
                    </a:p>
                  </a:txBody>
                  <a:tcPr marL="9525" marR="9525" marT="9525" marB="0" anchor="b">
                    <a:lnL>
                      <a:noFill/>
                    </a:lnL>
                    <a:lnR>
                      <a:noFill/>
                    </a:lnR>
                    <a:lnT>
                      <a:noFill/>
                    </a:lnT>
                    <a:lnB>
                      <a:noFill/>
                    </a:lnB>
                    <a:solidFill>
                      <a:srgbClr val="ECE8DB"/>
                    </a:solidFill>
                  </a:tcPr>
                </a:tc>
                <a:tc>
                  <a:txBody>
                    <a:bodyPr/>
                    <a:lstStyle/>
                    <a:p>
                      <a:pPr algn="r" fontAlgn="b"/>
                      <a:r>
                        <a:rPr lang="sv-SE" sz="800" b="0" i="0" u="none" strike="noStrike">
                          <a:solidFill>
                            <a:srgbClr val="000000"/>
                          </a:solidFill>
                          <a:effectLst/>
                          <a:latin typeface="Franklin Gothic Book" panose="020B0503020102020204" pitchFamily="34" charset="0"/>
                        </a:rPr>
                        <a:t>2 805</a:t>
                      </a:r>
                    </a:p>
                  </a:txBody>
                  <a:tcPr marL="9525" marR="9525" marT="9525" marB="0" anchor="b">
                    <a:lnL>
                      <a:noFill/>
                    </a:lnL>
                    <a:lnR>
                      <a:noFill/>
                    </a:lnR>
                    <a:lnT>
                      <a:noFill/>
                    </a:lnT>
                    <a:lnB>
                      <a:noFill/>
                    </a:lnB>
                    <a:solidFill>
                      <a:srgbClr val="ECE8DB"/>
                    </a:solidFill>
                  </a:tcPr>
                </a:tc>
                <a:extLst>
                  <a:ext uri="{0D108BD9-81ED-4DB2-BD59-A6C34878D82A}">
                    <a16:rowId xmlns:a16="http://schemas.microsoft.com/office/drawing/2014/main" val="111626398"/>
                  </a:ext>
                </a:extLst>
              </a:tr>
              <a:tr h="171450">
                <a:tc>
                  <a:txBody>
                    <a:bodyPr/>
                    <a:lstStyle/>
                    <a:p>
                      <a:pPr algn="r" fontAlgn="b"/>
                      <a:r>
                        <a:rPr lang="sv-SE" sz="800" b="0" i="0" u="none" strike="noStrike">
                          <a:solidFill>
                            <a:srgbClr val="000000"/>
                          </a:solidFill>
                          <a:effectLst/>
                          <a:latin typeface="Franklin Gothic Medium" panose="020B0603020102020204" pitchFamily="34" charset="0"/>
                        </a:rPr>
                        <a:t>70-74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2 742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2 662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2 558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2 500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2 446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2 411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2 417</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2 452</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2 500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2 566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dirty="0">
                          <a:solidFill>
                            <a:srgbClr val="000000"/>
                          </a:solidFill>
                          <a:effectLst/>
                          <a:latin typeface="Franklin Gothic Book" panose="020B0503020102020204" pitchFamily="34" charset="0"/>
                        </a:rPr>
                        <a:t>2 566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4591231"/>
                  </a:ext>
                </a:extLst>
              </a:tr>
            </a:tbl>
          </a:graphicData>
        </a:graphic>
      </p:graphicFrame>
    </p:spTree>
    <p:extLst>
      <p:ext uri="{BB962C8B-B14F-4D97-AF65-F5344CB8AC3E}">
        <p14:creationId xmlns:p14="http://schemas.microsoft.com/office/powerpoint/2010/main" val="3302361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pPr/>
              <a:t>4</a:t>
            </a:fld>
            <a:endParaRPr lang="sv-SE" sz="1050" dirty="0">
              <a:solidFill>
                <a:srgbClr val="3C3C3C"/>
              </a:solidFill>
            </a:endParaRPr>
          </a:p>
        </p:txBody>
      </p:sp>
      <p:sp>
        <p:nvSpPr>
          <p:cNvPr id="2" name="Platshållare för sidfot 1"/>
          <p:cNvSpPr>
            <a:spLocks noGrp="1"/>
          </p:cNvSpPr>
          <p:nvPr>
            <p:ph type="ftr" sz="quarter" idx="5"/>
          </p:nvPr>
        </p:nvSpPr>
        <p:spPr/>
        <p:txBody>
          <a:bodyPr/>
          <a:lstStyle/>
          <a:p>
            <a:r>
              <a:rPr lang="sv-SE" sz="1050" dirty="0">
                <a:solidFill>
                  <a:srgbClr val="3C3C3C"/>
                </a:solidFill>
              </a:rPr>
              <a:t>Del 1 - Inledning och sammanfattning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1">
            <a:extLst>
              <a:ext uri="{FF2B5EF4-FFF2-40B4-BE49-F238E27FC236}">
                <a16:creationId xmlns:a16="http://schemas.microsoft.com/office/drawing/2014/main" id="{F4B47599-8BC2-453B-B446-CEB9BC3B4E45}"/>
              </a:ext>
            </a:extLst>
          </p:cNvPr>
          <p:cNvSpPr>
            <a:spLocks noGrp="1"/>
          </p:cNvSpPr>
          <p:nvPr>
            <p:ph type="title" idx="4294967295"/>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rgbClr val="3C3C3C"/>
                </a:solidFill>
                <a:effectLst/>
                <a:uLnTx/>
                <a:uFillTx/>
                <a:latin typeface="HelveticaNeueLT W1G 55 Roman" panose="020B0604020202020204" pitchFamily="34" charset="0"/>
                <a:ea typeface="+mn-ea"/>
                <a:cs typeface="+mn-cs"/>
              </a:rPr>
              <a:t>INLEDNING</a:t>
            </a: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13" name="Rektangel 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Enligt SCB:s befolkningsregister uppgick Sveriges folkmängd till </a:t>
            </a:r>
            <a:br>
              <a:rPr lang="sv-SE" sz="900" dirty="0">
                <a:solidFill>
                  <a:schemeClr val="tx1">
                    <a:lumMod val="75000"/>
                  </a:schemeClr>
                </a:solidFill>
                <a:latin typeface="HelveticaNeueLT W1G 55 Roman" panose="020B0604020202020204" pitchFamily="34" charset="0"/>
                <a:ea typeface="HeiT" panose="020B0502000000000001" pitchFamily="34" charset="-120"/>
              </a:rPr>
            </a:br>
            <a:r>
              <a:rPr lang="sv-SE" sz="900" dirty="0">
                <a:solidFill>
                  <a:schemeClr val="tx1">
                    <a:lumMod val="75000"/>
                  </a:schemeClr>
                </a:solidFill>
                <a:latin typeface="HelveticaNeueLT W1G 55 Roman" panose="020B0604020202020204" pitchFamily="34" charset="0"/>
                <a:ea typeface="HeiT" panose="020B0502000000000001" pitchFamily="34" charset="-120"/>
              </a:rPr>
              <a:t>10 379 295 personer den 31 december 2020, vilket motsvarar en ökning om knappt 52 000 personer under året. </a:t>
            </a: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900" dirty="0">
                <a:solidFill>
                  <a:schemeClr val="tx1">
                    <a:lumMod val="75000"/>
                  </a:schemeClr>
                </a:solidFill>
                <a:latin typeface="HelveticaNeueLT W1G 55 Roman" panose="020B0604020202020204" pitchFamily="34" charset="0"/>
                <a:ea typeface="HeiT" panose="020B0502000000000001" pitchFamily="34" charset="-120"/>
              </a:rPr>
              <a:t>Ökningen består till knappt två </a:t>
            </a:r>
            <a:br>
              <a:rPr lang="sv-SE" sz="900" dirty="0">
                <a:solidFill>
                  <a:schemeClr val="tx1">
                    <a:lumMod val="75000"/>
                  </a:schemeClr>
                </a:solidFill>
                <a:latin typeface="HelveticaNeueLT W1G 55 Roman" panose="020B0604020202020204" pitchFamily="34" charset="0"/>
                <a:ea typeface="HeiT" panose="020B0502000000000001" pitchFamily="34" charset="-120"/>
              </a:rPr>
            </a:br>
            <a:r>
              <a:rPr lang="sv-SE" sz="900" dirty="0">
                <a:solidFill>
                  <a:schemeClr val="tx1">
                    <a:lumMod val="75000"/>
                  </a:schemeClr>
                </a:solidFill>
                <a:latin typeface="HelveticaNeueLT W1G 55 Roman" panose="020B0604020202020204" pitchFamily="34" charset="0"/>
                <a:ea typeface="HeiT" panose="020B0502000000000001" pitchFamily="34" charset="-120"/>
              </a:rPr>
              <a:t>tredjedelar av utrikes flyttnetto samt drygt en tredjedel av födelseöverskott.</a:t>
            </a:r>
          </a:p>
          <a:p>
            <a:pPr>
              <a:lnSpc>
                <a:spcPct val="150000"/>
              </a:lnSpc>
            </a:pPr>
            <a:endParaRPr lang="sv-SE" sz="900" dirty="0">
              <a:solidFill>
                <a:schemeClr val="tx1">
                  <a:lumMod val="75000"/>
                </a:schemeClr>
              </a:solidFill>
              <a:latin typeface="HelveticaNeueLT W1G 55 Roman" panose="020B0604020202020204" pitchFamily="34" charset="0"/>
              <a:ea typeface="HeiT" panose="020B0502000000000001" pitchFamily="34" charset="-120"/>
            </a:endParaRPr>
          </a:p>
          <a:p>
            <a:pPr>
              <a:lnSpc>
                <a:spcPct val="150000"/>
              </a:lnSpc>
            </a:pPr>
            <a:r>
              <a:rPr lang="sv-SE" sz="900" dirty="0">
                <a:solidFill>
                  <a:schemeClr val="tx1">
                    <a:lumMod val="75000"/>
                  </a:schemeClr>
                </a:solidFill>
                <a:latin typeface="HelveticaNeueLT W1G 55 Roman" panose="020B0604020202020204" pitchFamily="34" charset="0"/>
              </a:rPr>
              <a:t>Den pågående pandemin i världen skapar en stor osäkerhet kring framtida befolkningsutveckling, kanske framför allt på kort sikt. Dels påverkas dödligheten, dels flyttströmmarna. </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p:txBody>
      </p:sp>
      <p:sp>
        <p:nvSpPr>
          <p:cNvPr id="9" name="Rektangel 3">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spcAft>
                <a:spcPts val="1200"/>
              </a:spcAft>
            </a:pPr>
            <a:r>
              <a:rPr lang="sv-SE" sz="900" dirty="0">
                <a:solidFill>
                  <a:schemeClr val="tx1">
                    <a:lumMod val="75000"/>
                  </a:schemeClr>
                </a:solidFill>
                <a:latin typeface="HelveticaNeueLT W1G 55 Roman" panose="020B0604020202020204" pitchFamily="34" charset="0"/>
              </a:rPr>
              <a:t>I många av landets kommuner har vi kunnat observera en ökad dödlighet bland äldre. Hur dödligheten kommer att fortsätta utvecklas är dock osäkert och kommer sannolikt att variera mellan olika kommuner. Ett scenario är att pandemin fortsätter leda till en ökad dödlighet. Ett annat är att det planerade vaccinprogrammet leder till minskad dödlighet.</a:t>
            </a:r>
          </a:p>
          <a:p>
            <a:pPr>
              <a:lnSpc>
                <a:spcPct val="150000"/>
              </a:lnSpc>
            </a:pPr>
            <a:r>
              <a:rPr lang="sv-SE" sz="900" dirty="0">
                <a:solidFill>
                  <a:schemeClr val="tx1">
                    <a:lumMod val="75000"/>
                  </a:schemeClr>
                </a:solidFill>
                <a:latin typeface="HelveticaNeueLT W1G 55 Roman" panose="020B0604020202020204" pitchFamily="34" charset="0"/>
              </a:rPr>
              <a:t>Såväl utrikes som inrikes flyttströmmar förändrades under pandemiåret 2020.</a:t>
            </a:r>
          </a:p>
          <a:p>
            <a:pPr>
              <a:lnSpc>
                <a:spcPct val="150000"/>
              </a:lnSpc>
            </a:pPr>
            <a:r>
              <a:rPr lang="sv-SE" sz="900" dirty="0">
                <a:solidFill>
                  <a:schemeClr val="tx1">
                    <a:lumMod val="75000"/>
                  </a:schemeClr>
                </a:solidFill>
                <a:latin typeface="HelveticaNeueLT W1G 55 Roman" panose="020B0604020202020204" pitchFamily="34" charset="0"/>
              </a:rPr>
              <a:t>Under normala år driver utrikes inflyttning en stor del av befolknings-ökningen i Sverige. Under året minskade dock utrikes inflyttning väsentligt.</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11" name="Rektangel 4">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spcAft>
                <a:spcPts val="1200"/>
              </a:spcAft>
            </a:pPr>
            <a:r>
              <a:rPr lang="sv-SE" sz="900" dirty="0">
                <a:solidFill>
                  <a:schemeClr val="tx1">
                    <a:lumMod val="75000"/>
                  </a:schemeClr>
                </a:solidFill>
                <a:latin typeface="HelveticaNeueLT W1G 55 Roman" panose="020B0604020202020204" pitchFamily="34" charset="0"/>
              </a:rPr>
              <a:t>Samtidigt förändrades inrikes flyttmönster under förra året. I vissa fall som en direkt konsekvens av pandemin, t.ex. möjligheten - eller nödvändigheten - att kunna utföra sitt arbete hemifrån på distans. I andra fall kan det röra sig om trender som förstärks av pandemin.</a:t>
            </a:r>
          </a:p>
          <a:p>
            <a:pPr>
              <a:lnSpc>
                <a:spcPct val="150000"/>
              </a:lnSpc>
              <a:spcAft>
                <a:spcPts val="1200"/>
              </a:spcAft>
            </a:pPr>
            <a:r>
              <a:rPr lang="sv-SE" sz="900" dirty="0">
                <a:solidFill>
                  <a:schemeClr val="tx1">
                    <a:lumMod val="75000"/>
                  </a:schemeClr>
                </a:solidFill>
                <a:latin typeface="HelveticaNeueLT W1G 55 Roman" panose="020B0604020202020204" pitchFamily="34" charset="0"/>
              </a:rPr>
              <a:t>Det totala antalet omflyttningar inom landet fortsatte att öka under 2020, vilket kan förefalla oväntat med tanke på alla restriktioner i samhället.</a:t>
            </a:r>
          </a:p>
          <a:p>
            <a:pPr>
              <a:lnSpc>
                <a:spcPct val="150000"/>
              </a:lnSpc>
            </a:pPr>
            <a:r>
              <a:rPr lang="sv-SE" sz="900" dirty="0">
                <a:solidFill>
                  <a:schemeClr val="tx1">
                    <a:lumMod val="75000"/>
                  </a:schemeClr>
                </a:solidFill>
                <a:latin typeface="HelveticaNeueLT W1G 55 Roman" panose="020B0604020202020204" pitchFamily="34" charset="0"/>
              </a:rPr>
              <a:t>Huruvida dessa förändringar kommer att bestå, är avhängigt hur länge pandemin fortgår och om den föranleder mer permanent ändrade flyttmönster. </a:t>
            </a:r>
          </a:p>
        </p:txBody>
      </p:sp>
      <p:sp>
        <p:nvSpPr>
          <p:cNvPr id="16" name="textruta 15">
            <a:extLst>
              <a:ext uri="{FF2B5EF4-FFF2-40B4-BE49-F238E27FC236}">
                <a16:creationId xmlns:a16="http://schemas.microsoft.com/office/drawing/2014/main" id="{CA7CE942-1900-4BD7-B179-0B1F5A51E058}"/>
              </a:ext>
            </a:extLst>
          </p:cNvPr>
          <p:cNvSpPr txBox="1"/>
          <p:nvPr/>
        </p:nvSpPr>
        <p:spPr>
          <a:xfrm>
            <a:off x="1" y="3256809"/>
            <a:ext cx="2135700" cy="572464"/>
          </a:xfrm>
          <a:prstGeom prst="rect">
            <a:avLst/>
          </a:prstGeom>
          <a:noFill/>
        </p:spPr>
        <p:txBody>
          <a:bodyPr wrap="square" rtlCol="0">
            <a:spAutoFit/>
          </a:bodyPr>
          <a:lstStyle/>
          <a:p>
            <a:pPr>
              <a:lnSpc>
                <a:spcPct val="120000"/>
              </a:lnSpc>
            </a:pPr>
            <a:r>
              <a:rPr lang="sv-SE" sz="900" i="1" dirty="0"/>
              <a:t>Hitta mer statistik om dödlighet i Sveriges kommuner på</a:t>
            </a:r>
          </a:p>
          <a:p>
            <a:pPr>
              <a:lnSpc>
                <a:spcPct val="120000"/>
              </a:lnSpc>
            </a:pPr>
            <a:r>
              <a:rPr lang="sv-SE" sz="800" dirty="0">
                <a:hlinkClick r:id="rId3"/>
              </a:rPr>
              <a:t>https://studios.statisticon.se/dodlighet</a:t>
            </a:r>
            <a:endParaRPr lang="sv-SE" sz="800" dirty="0"/>
          </a:p>
        </p:txBody>
      </p:sp>
    </p:spTree>
    <p:extLst>
      <p:ext uri="{BB962C8B-B14F-4D97-AF65-F5344CB8AC3E}">
        <p14:creationId xmlns:p14="http://schemas.microsoft.com/office/powerpoint/2010/main" val="2683525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1DA68309-63D6-4B66-9C9E-8AD80FAFD769}"/>
              </a:ext>
            </a:extLst>
          </p:cNvPr>
          <p:cNvSpPr>
            <a:spLocks noGrp="1"/>
          </p:cNvSpPr>
          <p:nvPr>
            <p:ph type="ctrTitle"/>
          </p:nvPr>
        </p:nvSpPr>
        <p:spPr>
          <a:xfrm>
            <a:off x="535516" y="100084"/>
            <a:ext cx="7772400" cy="214241"/>
          </a:xfrm>
        </p:spPr>
        <p:txBody>
          <a:bodyPr>
            <a:normAutofit fontScale="90000"/>
          </a:bodyPr>
          <a:lstStyle/>
          <a:p>
            <a:r>
              <a:rPr lang="sv-SE" sz="1200" dirty="0"/>
              <a:t>KONTAKTUPPGIFTER</a:t>
            </a:r>
          </a:p>
        </p:txBody>
      </p:sp>
      <p:pic>
        <p:nvPicPr>
          <p:cNvPr id="4" name="Picture 3">
            <a:extLst>
              <a:ext uri="{C183D7F6-B498-43B3-948B-1728B52AA6E4}">
                <adec:decorative xmlns=""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8072"/>
          </a:xfrm>
          <a:prstGeom prst="rect">
            <a:avLst/>
          </a:prstGeom>
        </p:spPr>
      </p:pic>
      <p:sp>
        <p:nvSpPr>
          <p:cNvPr id="5" name="Rectangle 4">
            <a:extLst>
              <a:ext uri="{C183D7F6-B498-43B3-948B-1728B52AA6E4}">
                <adec:decorative xmlns="" xmlns:adec="http://schemas.microsoft.com/office/drawing/2017/decorative" val="1"/>
              </a:ext>
            </a:extLst>
          </p:cNvPr>
          <p:cNvSpPr/>
          <p:nvPr/>
        </p:nvSpPr>
        <p:spPr>
          <a:xfrm>
            <a:off x="0" y="3507725"/>
            <a:ext cx="9144000" cy="112278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a:endParaRPr lang="en-US" dirty="0"/>
          </a:p>
        </p:txBody>
      </p:sp>
      <p:pic>
        <p:nvPicPr>
          <p:cNvPr id="2" name="Picture 1">
            <a:extLst>
              <a:ext uri="{C183D7F6-B498-43B3-948B-1728B52AA6E4}">
                <adec:decorative xmlns=""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516" y="3809002"/>
            <a:ext cx="1801428" cy="533418"/>
          </a:xfrm>
          <a:prstGeom prst="rect">
            <a:avLst/>
          </a:prstGeom>
        </p:spPr>
      </p:pic>
      <p:sp>
        <p:nvSpPr>
          <p:cNvPr id="15" name="TextBox 14"/>
          <p:cNvSpPr txBox="1"/>
          <p:nvPr/>
        </p:nvSpPr>
        <p:spPr>
          <a:xfrm>
            <a:off x="3373518" y="3729595"/>
            <a:ext cx="5320286" cy="652476"/>
          </a:xfrm>
          <a:prstGeom prst="rect">
            <a:avLst/>
          </a:prstGeom>
          <a:noFill/>
        </p:spPr>
        <p:txBody>
          <a:bodyPr wrap="square" lIns="91430" tIns="45715" rIns="91430" bIns="45715" rtlCol="0">
            <a:spAutoFit/>
          </a:bodyPr>
          <a:lstStyle/>
          <a:p>
            <a:pPr algn="r">
              <a:lnSpc>
                <a:spcPct val="130000"/>
              </a:lnSpc>
            </a:pPr>
            <a:r>
              <a:rPr lang="sv-SE" sz="700" dirty="0">
                <a:solidFill>
                  <a:srgbClr val="505050"/>
                </a:solidFill>
                <a:latin typeface="HelveticaNeueLT W1G 75 Bd"/>
                <a:cs typeface="HelveticaNeueLT W1G 75 Bd"/>
              </a:rPr>
              <a:t>Statisticon AB</a:t>
            </a:r>
          </a:p>
          <a:p>
            <a:pPr algn="r">
              <a:lnSpc>
                <a:spcPct val="130000"/>
              </a:lnSpc>
            </a:pPr>
            <a:r>
              <a:rPr lang="sv-SE" sz="700" dirty="0">
                <a:solidFill>
                  <a:srgbClr val="505050"/>
                </a:solidFill>
                <a:latin typeface="HelveticaNeueLT W1G 56 It"/>
                <a:cs typeface="HelveticaNeueLT W1G 56 It"/>
              </a:rPr>
              <a:t>Vi ser livet bakom siffrorna</a:t>
            </a:r>
          </a:p>
          <a:p>
            <a:pPr algn="r">
              <a:lnSpc>
                <a:spcPct val="130000"/>
              </a:lnSpc>
            </a:pPr>
            <a:r>
              <a:rPr lang="sv-SE" sz="700" dirty="0">
                <a:solidFill>
                  <a:srgbClr val="505050"/>
                </a:solidFill>
                <a:latin typeface="HelveticaNeueLT W1G 55 Roman"/>
                <a:cs typeface="HelveticaNeueLT W1G 55 Roman"/>
              </a:rPr>
              <a:t>+46 (0)10 130 80 00, info@statisticon.se, www.statisticon.se</a:t>
            </a:r>
          </a:p>
          <a:p>
            <a:pPr algn="r">
              <a:lnSpc>
                <a:spcPct val="130000"/>
              </a:lnSpc>
            </a:pPr>
            <a:r>
              <a:rPr lang="sv-SE" sz="700" dirty="0">
                <a:solidFill>
                  <a:srgbClr val="505050"/>
                </a:solidFill>
                <a:latin typeface="HelveticaNeueLT W1G 55 Roman"/>
                <a:cs typeface="HelveticaNeueLT W1G 55 Roman"/>
              </a:rPr>
              <a:t>Östra Ågatan 31, SE-753 22 Uppsala   Klara Södra Kyrkogata 1, SE-111 52 Stockholm   Sweden</a:t>
            </a:r>
          </a:p>
        </p:txBody>
      </p:sp>
    </p:spTree>
    <p:extLst>
      <p:ext uri="{BB962C8B-B14F-4D97-AF65-F5344CB8AC3E}">
        <p14:creationId xmlns:p14="http://schemas.microsoft.com/office/powerpoint/2010/main" val="186433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nummer 3"/>
          <p:cNvSpPr>
            <a:spLocks noGrp="1"/>
          </p:cNvSpPr>
          <p:nvPr>
            <p:ph type="sldNum" sz="quarter" idx="7"/>
          </p:nvPr>
        </p:nvSpPr>
        <p:spPr/>
        <p:txBody>
          <a:bodyPr/>
          <a:lstStyle/>
          <a:p>
            <a:fld id="{B6F15528-21DE-4FAA-801E-634DDDAF4B2B}" type="slidenum">
              <a:rPr lang="sv-SE" sz="1050" smtClean="0">
                <a:solidFill>
                  <a:schemeClr val="tx1">
                    <a:lumMod val="75000"/>
                  </a:schemeClr>
                </a:solidFill>
              </a:rPr>
              <a:pPr/>
              <a:t>5</a:t>
            </a:fld>
            <a:endParaRPr lang="sv-SE" sz="1050" dirty="0">
              <a:solidFill>
                <a:schemeClr val="tx1">
                  <a:lumMod val="75000"/>
                </a:schemeClr>
              </a:solidFill>
            </a:endParaRPr>
          </a:p>
        </p:txBody>
      </p:sp>
      <p:sp>
        <p:nvSpPr>
          <p:cNvPr id="2" name="Platshållare för sidfot 1"/>
          <p:cNvSpPr>
            <a:spLocks noGrp="1"/>
          </p:cNvSpPr>
          <p:nvPr>
            <p:ph type="ftr" sz="quarter" idx="5"/>
          </p:nvPr>
        </p:nvSpPr>
        <p:spPr/>
        <p:txBody>
          <a:bodyPr vert="horz" lIns="0" tIns="0" rIns="0" bIns="0" rtlCol="0" anchor="ctr"/>
          <a:lstStyle/>
          <a:p>
            <a:r>
              <a:rPr lang="sv-SE" sz="1050" dirty="0">
                <a:solidFill>
                  <a:srgbClr val="3C3C3C"/>
                </a:solidFill>
              </a:rPr>
              <a:t>Del 1 - Inledning och sammanfattning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4"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ubrik 20">
            <a:extLst>
              <a:ext uri="{FF2B5EF4-FFF2-40B4-BE49-F238E27FC236}">
                <a16:creationId xmlns:a16="http://schemas.microsoft.com/office/drawing/2014/main" id="{F4B47599-8BC2-453B-B446-CEB9BC3B4E45}"/>
              </a:ext>
            </a:extLst>
          </p:cNvPr>
          <p:cNvSpPr>
            <a:spLocks noGrp="1"/>
          </p:cNvSpPr>
          <p:nvPr>
            <p:ph type="title" idx="4294967295"/>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INLEDNING (forts.)</a:t>
            </a: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För att förstå - och kunna använda - utfallet av en befolkningsprognos är det viktigt att känna till hur den görs och vilka faktorer som tas i beaktan.</a:t>
            </a: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Den prognosmodell som används bygger på en så kallad kohort-komponentmetod. Enkelt förklarat innebär metoden att vi för varje år under prognosperioden ökar kommuninvånarnas ålder med ett år i taget, lägger till antalet födda och inflyttade och drar bort antalet avlidna och utflyttade. Detta görs för både män och kvinnor uppdelat på samtliga åldrar mellan 0-100 år. </a:t>
            </a:r>
          </a:p>
          <a:p>
            <a:pPr>
              <a:lnSpc>
                <a:spcPct val="150000"/>
              </a:lnSpc>
            </a:pPr>
            <a:endParaRPr lang="sv-SE" sz="900" dirty="0">
              <a:solidFill>
                <a:schemeClr val="tx1">
                  <a:lumMod val="75000"/>
                </a:schemeClr>
              </a:solidFill>
              <a:latin typeface="HelveticaNeueLT W1G 55 Roman" panose="020B0604020202020204" pitchFamily="34" charset="0"/>
            </a:endParaRP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I en enkel formel kan vi uttrycka detta för hela folkmängden </a:t>
            </a:r>
            <a:r>
              <a:rPr lang="sv-SE" sz="900">
                <a:solidFill>
                  <a:schemeClr val="tx1">
                    <a:lumMod val="75000"/>
                  </a:schemeClr>
                </a:solidFill>
                <a:latin typeface="HelveticaNeueLT W1G 55 Roman" panose="020B0604020202020204" pitchFamily="34" charset="0"/>
              </a:rPr>
              <a:t>år </a:t>
            </a:r>
            <a:r>
              <a:rPr lang="sv-SE" sz="900" smtClean="0">
                <a:solidFill>
                  <a:schemeClr val="tx1">
                    <a:lumMod val="75000"/>
                  </a:schemeClr>
                </a:solidFill>
                <a:latin typeface="HelveticaNeueLT W1G 55 Roman" panose="020B0604020202020204" pitchFamily="34" charset="0"/>
              </a:rPr>
              <a:t>2021 </a:t>
            </a:r>
            <a:r>
              <a:rPr lang="sv-SE" sz="900" dirty="0">
                <a:solidFill>
                  <a:schemeClr val="tx1">
                    <a:lumMod val="75000"/>
                  </a:schemeClr>
                </a:solidFill>
                <a:latin typeface="HelveticaNeueLT W1G 55 Roman" panose="020B0604020202020204" pitchFamily="34" charset="0"/>
              </a:rPr>
              <a:t>med:</a:t>
            </a:r>
            <a:br>
              <a:rPr lang="sv-SE" sz="900" dirty="0">
                <a:solidFill>
                  <a:schemeClr val="tx1">
                    <a:lumMod val="75000"/>
                  </a:schemeClr>
                </a:solidFill>
                <a:latin typeface="HelveticaNeueLT W1G 55 Roman" panose="020B0604020202020204" pitchFamily="34" charset="0"/>
              </a:rPr>
            </a:br>
            <a:r>
              <a:rPr lang="sv-SE" sz="900">
                <a:solidFill>
                  <a:schemeClr val="tx1">
                    <a:lumMod val="75000"/>
                  </a:schemeClr>
                </a:solidFill>
                <a:latin typeface="HelveticaNeueLT W1G 55 Roman" panose="020B0604020202020204" pitchFamily="34" charset="0"/>
              </a:rPr>
              <a:t/>
            </a:r>
            <a:br>
              <a:rPr lang="sv-SE" sz="900">
                <a:solidFill>
                  <a:schemeClr val="tx1">
                    <a:lumMod val="75000"/>
                  </a:schemeClr>
                </a:solidFill>
                <a:latin typeface="HelveticaNeueLT W1G 55 Roman" panose="020B0604020202020204" pitchFamily="34" charset="0"/>
              </a:rPr>
            </a:br>
            <a:r>
              <a:rPr lang="sv-SE" sz="900" smtClean="0">
                <a:solidFill>
                  <a:schemeClr val="tx1">
                    <a:lumMod val="75000"/>
                  </a:schemeClr>
                </a:solidFill>
                <a:latin typeface="HelveticaNeueLT W1G 55 Roman" panose="020B0604020202020204" pitchFamily="34" charset="0"/>
              </a:rPr>
              <a:t>B(2021) </a:t>
            </a:r>
            <a:r>
              <a:rPr lang="sv-SE" sz="900">
                <a:solidFill>
                  <a:schemeClr val="tx1">
                    <a:lumMod val="75000"/>
                  </a:schemeClr>
                </a:solidFill>
                <a:latin typeface="HelveticaNeueLT W1G 55 Roman" panose="020B0604020202020204" pitchFamily="34" charset="0"/>
              </a:rPr>
              <a:t>= </a:t>
            </a:r>
            <a:r>
              <a:rPr lang="sv-SE" sz="900" smtClean="0">
                <a:solidFill>
                  <a:schemeClr val="tx1">
                    <a:lumMod val="75000"/>
                  </a:schemeClr>
                </a:solidFill>
                <a:latin typeface="HelveticaNeueLT W1G 55 Roman" panose="020B0604020202020204" pitchFamily="34" charset="0"/>
              </a:rPr>
              <a:t>B(2020) </a:t>
            </a:r>
            <a:r>
              <a:rPr lang="sv-SE" sz="900">
                <a:solidFill>
                  <a:schemeClr val="tx1">
                    <a:lumMod val="75000"/>
                  </a:schemeClr>
                </a:solidFill>
                <a:latin typeface="HelveticaNeueLT W1G 55 Roman" panose="020B0604020202020204" pitchFamily="34" charset="0"/>
              </a:rPr>
              <a:t>+ </a:t>
            </a:r>
            <a:r>
              <a:rPr lang="sv-SE" sz="900" smtClean="0">
                <a:solidFill>
                  <a:schemeClr val="tx1">
                    <a:lumMod val="75000"/>
                  </a:schemeClr>
                </a:solidFill>
                <a:latin typeface="HelveticaNeueLT W1G 55 Roman" panose="020B0604020202020204" pitchFamily="34" charset="0"/>
              </a:rPr>
              <a:t>F(2021) </a:t>
            </a:r>
            <a:r>
              <a:rPr lang="sv-SE" sz="900">
                <a:solidFill>
                  <a:schemeClr val="tx1">
                    <a:lumMod val="75000"/>
                  </a:schemeClr>
                </a:solidFill>
                <a:latin typeface="HelveticaNeueLT W1G 55 Roman" panose="020B0604020202020204" pitchFamily="34" charset="0"/>
              </a:rPr>
              <a:t>- </a:t>
            </a:r>
            <a:r>
              <a:rPr lang="sv-SE" sz="900" smtClean="0">
                <a:solidFill>
                  <a:schemeClr val="tx1">
                    <a:lumMod val="75000"/>
                  </a:schemeClr>
                </a:solidFill>
                <a:latin typeface="HelveticaNeueLT W1G 55 Roman" panose="020B0604020202020204" pitchFamily="34" charset="0"/>
              </a:rPr>
              <a:t>D(2021) </a:t>
            </a:r>
            <a:r>
              <a:rPr lang="sv-SE" sz="900">
                <a:solidFill>
                  <a:schemeClr val="tx1">
                    <a:lumMod val="75000"/>
                  </a:schemeClr>
                </a:solidFill>
                <a:latin typeface="HelveticaNeueLT W1G 55 Roman" panose="020B0604020202020204" pitchFamily="34" charset="0"/>
              </a:rPr>
              <a:t>+ </a:t>
            </a:r>
            <a:r>
              <a:rPr lang="sv-SE" sz="900" smtClean="0">
                <a:solidFill>
                  <a:schemeClr val="tx1">
                    <a:lumMod val="75000"/>
                  </a:schemeClr>
                </a:solidFill>
                <a:latin typeface="HelveticaNeueLT W1G 55 Roman" panose="020B0604020202020204" pitchFamily="34" charset="0"/>
              </a:rPr>
              <a:t>I(2021) </a:t>
            </a:r>
            <a:r>
              <a:rPr lang="sv-SE" sz="900">
                <a:solidFill>
                  <a:schemeClr val="tx1">
                    <a:lumMod val="75000"/>
                  </a:schemeClr>
                </a:solidFill>
                <a:latin typeface="HelveticaNeueLT W1G 55 Roman" panose="020B0604020202020204" pitchFamily="34" charset="0"/>
              </a:rPr>
              <a:t>- </a:t>
            </a:r>
            <a:r>
              <a:rPr lang="sv-SE" sz="900" smtClean="0">
                <a:solidFill>
                  <a:schemeClr val="tx1">
                    <a:lumMod val="75000"/>
                  </a:schemeClr>
                </a:solidFill>
                <a:latin typeface="HelveticaNeueLT W1G 55 Roman" panose="020B0604020202020204" pitchFamily="34" charset="0"/>
              </a:rPr>
              <a:t>U(2021)</a:t>
            </a: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Här </a:t>
            </a:r>
            <a:r>
              <a:rPr lang="sv-SE" sz="900">
                <a:solidFill>
                  <a:schemeClr val="tx1">
                    <a:lumMod val="75000"/>
                  </a:schemeClr>
                </a:solidFill>
                <a:latin typeface="HelveticaNeueLT W1G 55 Roman" panose="020B0604020202020204" pitchFamily="34" charset="0"/>
              </a:rPr>
              <a:t>är </a:t>
            </a:r>
            <a:r>
              <a:rPr lang="sv-SE" sz="900" smtClean="0">
                <a:solidFill>
                  <a:schemeClr val="tx1">
                    <a:lumMod val="75000"/>
                  </a:schemeClr>
                </a:solidFill>
                <a:latin typeface="HelveticaNeueLT W1G 55 Roman" panose="020B0604020202020204" pitchFamily="34" charset="0"/>
              </a:rPr>
              <a:t>B(2021) </a:t>
            </a:r>
            <a:r>
              <a:rPr lang="sv-SE" sz="900" dirty="0">
                <a:solidFill>
                  <a:schemeClr val="tx1">
                    <a:lumMod val="75000"/>
                  </a:schemeClr>
                </a:solidFill>
                <a:latin typeface="HelveticaNeueLT W1G 55 Roman" panose="020B0604020202020204" pitchFamily="34" charset="0"/>
              </a:rPr>
              <a:t>folkmängden vid årets slut </a:t>
            </a:r>
            <a:r>
              <a:rPr lang="sv-SE" sz="900">
                <a:solidFill>
                  <a:schemeClr val="tx1">
                    <a:lumMod val="75000"/>
                  </a:schemeClr>
                </a:solidFill>
                <a:latin typeface="HelveticaNeueLT W1G 55 Roman" panose="020B0604020202020204" pitchFamily="34" charset="0"/>
              </a:rPr>
              <a:t>år </a:t>
            </a:r>
            <a:r>
              <a:rPr lang="sv-SE" sz="900" smtClean="0">
                <a:solidFill>
                  <a:schemeClr val="tx1">
                    <a:lumMod val="75000"/>
                  </a:schemeClr>
                </a:solidFill>
                <a:latin typeface="HelveticaNeueLT W1G 55 Roman" panose="020B0604020202020204" pitchFamily="34" charset="0"/>
              </a:rPr>
              <a:t>2021 </a:t>
            </a:r>
            <a:r>
              <a:rPr lang="sv-SE" sz="900">
                <a:solidFill>
                  <a:schemeClr val="tx1">
                    <a:lumMod val="75000"/>
                  </a:schemeClr>
                </a:solidFill>
                <a:latin typeface="HelveticaNeueLT W1G 55 Roman" panose="020B0604020202020204" pitchFamily="34" charset="0"/>
              </a:rPr>
              <a:t>och </a:t>
            </a:r>
            <a:r>
              <a:rPr lang="sv-SE" sz="900" smtClean="0">
                <a:solidFill>
                  <a:schemeClr val="tx1">
                    <a:lumMod val="75000"/>
                  </a:schemeClr>
                </a:solidFill>
                <a:latin typeface="HelveticaNeueLT W1G 55 Roman" panose="020B0604020202020204" pitchFamily="34" charset="0"/>
              </a:rPr>
              <a:t>B(2020) </a:t>
            </a:r>
            <a:r>
              <a:rPr lang="sv-SE" sz="900" dirty="0">
                <a:solidFill>
                  <a:schemeClr val="tx1">
                    <a:lumMod val="75000"/>
                  </a:schemeClr>
                </a:solidFill>
                <a:latin typeface="HelveticaNeueLT W1G 55 Roman" panose="020B0604020202020204" pitchFamily="34" charset="0"/>
              </a:rPr>
              <a:t>folkmängden </a:t>
            </a:r>
            <a:r>
              <a:rPr lang="sv-SE" sz="900">
                <a:solidFill>
                  <a:schemeClr val="tx1">
                    <a:lumMod val="75000"/>
                  </a:schemeClr>
                </a:solidFill>
                <a:latin typeface="HelveticaNeueLT W1G 55 Roman" panose="020B0604020202020204" pitchFamily="34" charset="0"/>
              </a:rPr>
              <a:t>år </a:t>
            </a:r>
            <a:r>
              <a:rPr lang="sv-SE" sz="900" smtClean="0">
                <a:solidFill>
                  <a:schemeClr val="tx1">
                    <a:lumMod val="75000"/>
                  </a:schemeClr>
                </a:solidFill>
                <a:latin typeface="HelveticaNeueLT W1G 55 Roman" panose="020B0604020202020204" pitchFamily="34" charset="0"/>
              </a:rPr>
              <a:t>2020.</a:t>
            </a: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F(t) är antalet födda, D(t) är antalet avlidna, I(t) antalet inflyttade och U(t) är antalet utflyttade.</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dirty="0">
                <a:solidFill>
                  <a:schemeClr val="tx1">
                    <a:lumMod val="75000"/>
                  </a:schemeClr>
                </a:solidFill>
                <a:latin typeface="HelveticaNeueLT W1G 55 Roman" panose="020B0604020202020204" pitchFamily="34" charset="0"/>
              </a:rPr>
              <a:t>I modellen är endast en sak säker; alla som överlever från ett år till nästa blir ett år äldre. De övriga komponenterna (födda, döda, in- och utflyttade) är osäkra och skattas via statistiska metoder. Störst antalsmässig osäkerhet finns som regel bland flyttningarna i åldersgruppen 18-24 år.  För dessa åldrar är det generellt sett svårast att göra bra förutsägelser.</a:t>
            </a:r>
          </a:p>
          <a:p>
            <a:pPr algn="l">
              <a:lnSpc>
                <a:spcPct val="150000"/>
              </a:lnSpc>
            </a:pPr>
            <a:r>
              <a:rPr lang="sv-SE" sz="900" dirty="0">
                <a:solidFill>
                  <a:schemeClr val="tx1">
                    <a:lumMod val="75000"/>
                  </a:schemeClr>
                </a:solidFill>
                <a:latin typeface="HelveticaNeueLT W1G 55 Roman" panose="020B0604020202020204" pitchFamily="34" charset="0"/>
              </a:rPr>
              <a:t>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Tree>
    <p:extLst>
      <p:ext uri="{BB962C8B-B14F-4D97-AF65-F5344CB8AC3E}">
        <p14:creationId xmlns:p14="http://schemas.microsoft.com/office/powerpoint/2010/main" val="175655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ubrik 3" hidden="1">
            <a:extLst>
              <a:ext uri="{FF2B5EF4-FFF2-40B4-BE49-F238E27FC236}">
                <a16:creationId xmlns:a16="http://schemas.microsoft.com/office/drawing/2014/main" id="{67F4B3C2-92F4-462B-8FE4-A3E69BB9959B}"/>
              </a:ext>
            </a:extLst>
          </p:cNvPr>
          <p:cNvSpPr>
            <a:spLocks noGrp="1"/>
          </p:cNvSpPr>
          <p:nvPr>
            <p:ph type="title"/>
          </p:nvPr>
        </p:nvSpPr>
        <p:spPr/>
        <p:txBody>
          <a:bodyPr/>
          <a:lstStyle/>
          <a:p>
            <a:r>
              <a:rPr lang="sv-SE" dirty="0">
                <a:solidFill>
                  <a:schemeClr val="tx1"/>
                </a:solidFill>
              </a:rPr>
              <a:t>SAMMANFATTNING</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6</a:t>
            </a:fld>
            <a:endParaRPr lang="sv-SE" sz="1050" dirty="0">
              <a:solidFill>
                <a:srgbClr val="3C3C3C"/>
              </a:solidFill>
            </a:endParaRPr>
          </a:p>
        </p:txBody>
      </p:sp>
      <p:sp>
        <p:nvSpPr>
          <p:cNvPr id="3" name="Platshållare för sidfot 2"/>
          <p:cNvSpPr>
            <a:spLocks noGrp="1"/>
          </p:cNvSpPr>
          <p:nvPr>
            <p:ph type="ftr" sz="quarter" idx="5"/>
          </p:nvPr>
        </p:nvSpPr>
        <p:spPr/>
        <p:txBody>
          <a:bodyPr/>
          <a:lstStyle/>
          <a:p>
            <a:r>
              <a:rPr lang="sv-SE" sz="1050" dirty="0">
                <a:solidFill>
                  <a:srgbClr val="3C3C3C"/>
                </a:solidFill>
              </a:rPr>
              <a:t>Del 1 - Inledning och sammanfattning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 xmlns:adec="http://schemas.microsoft.com/office/drawing/2017/decorative" val="1"/>
              </a:ext>
            </a:extLst>
          </p:cNvPr>
          <p:cNvCxnSpPr>
            <a:cxnSpLocks/>
          </p:cNvCxnSpPr>
          <p:nvPr/>
        </p:nvCxnSpPr>
        <p:spPr>
          <a:xfrm flipH="1">
            <a:off x="2160000"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74D2F574-E85E-40E0-A9B6-BA09AFEAE5AF}"/>
              </a:ext>
              <a:ext uri="{C183D7F6-B498-43B3-948B-1728B52AA6E4}">
                <adec:decorative xmlns="" xmlns:adec="http://schemas.microsoft.com/office/drawing/2017/decorative" val="1"/>
              </a:ext>
            </a:extLst>
          </p:cNvPr>
          <p:cNvCxnSpPr>
            <a:cxnSpLocks/>
          </p:cNvCxnSpPr>
          <p:nvPr/>
        </p:nvCxnSpPr>
        <p:spPr>
          <a:xfrm flipH="1">
            <a:off x="6724086"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E6C21B32-D139-4AB6-AC01-49DA933BBB0C}"/>
              </a:ext>
              <a:ext uri="{C183D7F6-B498-43B3-948B-1728B52AA6E4}">
                <adec:decorative xmlns="" xmlns:adec="http://schemas.microsoft.com/office/drawing/2017/decorative" val="1"/>
              </a:ext>
            </a:extLst>
          </p:cNvPr>
          <p:cNvCxnSpPr>
            <a:cxnSpLocks/>
          </p:cNvCxnSpPr>
          <p:nvPr/>
        </p:nvCxnSpPr>
        <p:spPr>
          <a:xfrm flipH="1">
            <a:off x="4496967" y="4657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a:spLocks/>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105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SAMMANFATTNING</a:t>
            </a:r>
            <a:r>
              <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
            </a:r>
            <a:br>
              <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a:p>
            <a:pPr marL="0" marR="0" lvl="0" indent="0" algn="l" defTabSz="457148" rtl="0" eaLnBrk="1" fontAlgn="auto" latinLnBrk="0" hangingPunct="1">
              <a:lnSpc>
                <a:spcPct val="150000"/>
              </a:lnSpc>
              <a:spcBef>
                <a:spcPts val="0"/>
              </a:spcBef>
              <a:spcAft>
                <a:spcPts val="0"/>
              </a:spcAft>
              <a:buClrTx/>
              <a:buSzTx/>
              <a:buFontTx/>
              <a:buNone/>
              <a:tabLst/>
              <a:defRPr/>
            </a:pPr>
            <a:r>
              <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Statistiken </a:t>
            </a:r>
            <a:r>
              <a:rPr kumimoji="0" lang="sv-SE" sz="900" b="0" i="1" u="none" strike="noStrike" kern="1200" cap="none" spc="0" normalizeH="0" baseline="0" noProof="0">
                <a:ln>
                  <a:noFill/>
                </a:ln>
                <a:solidFill>
                  <a:schemeClr val="tx1">
                    <a:lumMod val="75000"/>
                  </a:schemeClr>
                </a:solidFill>
                <a:effectLst/>
                <a:uLnTx/>
                <a:uFillTx/>
                <a:latin typeface="HelveticaNeueLT W1G 55 Roman" panose="020B0604020202020204" pitchFamily="34" charset="0"/>
                <a:ea typeface="+mn-ea"/>
                <a:cs typeface="+mn-cs"/>
              </a:rPr>
              <a:t>avseende </a:t>
            </a:r>
            <a:r>
              <a:rPr kumimoji="0" lang="sv-SE" sz="900" b="0" i="1" u="none" strike="noStrike" kern="1200" cap="none" spc="0" normalizeH="0" baseline="0" noProof="0" smtClean="0">
                <a:ln>
                  <a:noFill/>
                </a:ln>
                <a:solidFill>
                  <a:schemeClr val="tx1">
                    <a:lumMod val="75000"/>
                  </a:schemeClr>
                </a:solidFill>
                <a:effectLst/>
                <a:uLnTx/>
                <a:uFillTx/>
                <a:latin typeface="HelveticaNeueLT W1G 55 Roman" panose="020B0604020202020204" pitchFamily="34" charset="0"/>
                <a:ea typeface="+mn-ea"/>
                <a:cs typeface="+mn-cs"/>
              </a:rPr>
              <a:t>2020 </a:t>
            </a:r>
            <a:r>
              <a:rPr kumimoji="0" lang="sv-SE" sz="900" b="0" i="1"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är officiell folkmängd enligt SCB. På grund av justeringar som myndigheten gör överensstämmer inte alltid summan av angivna förändringar exakt med den totala förändringen i folkmängd. Kontakta SCB för vidare information.</a:t>
            </a:r>
          </a:p>
          <a:p>
            <a:pPr marL="0" marR="0" lvl="0" indent="0" algn="l" defTabSz="457148" rtl="0" eaLnBrk="1" fontAlgn="auto" latinLnBrk="0" hangingPunct="1">
              <a:lnSpc>
                <a:spcPct val="150000"/>
              </a:lnSpc>
              <a:spcBef>
                <a:spcPts val="0"/>
              </a:spcBef>
              <a:spcAft>
                <a:spcPts val="0"/>
              </a:spcAft>
              <a:buClrTx/>
              <a:buSzTx/>
              <a:buFontTx/>
              <a:buNone/>
              <a:tabLst/>
              <a:defRPr/>
            </a:pPr>
            <a:endParaRPr kumimoji="0" lang="sv-SE" sz="900" b="1"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
        <p:nvSpPr>
          <p:cNvPr id="13" name="Rektangel 12">
            <a:extLst>
              <a:ext uri="{FF2B5EF4-FFF2-40B4-BE49-F238E27FC236}">
                <a16:creationId xmlns:a16="http://schemas.microsoft.com/office/drawing/2014/main" id="{0D9B73E6-473C-4F5B-A7E2-E19C7F1BFA32}"/>
              </a:ext>
            </a:extLst>
          </p:cNvPr>
          <p:cNvSpPr/>
          <p:nvPr/>
        </p:nvSpPr>
        <p:spPr>
          <a:xfrm>
            <a:off x="2357612"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lnSpc>
                <a:spcPct val="150000"/>
              </a:lnSpc>
            </a:pPr>
            <a:r>
              <a:rPr lang="sv-SE" sz="900" b="1" i="1">
                <a:solidFill>
                  <a:schemeClr val="tx1">
                    <a:lumMod val="75000"/>
                  </a:schemeClr>
                </a:solidFill>
                <a:latin typeface="HelveticaNeueLT W1G 55 Roman" panose="020B0604020202020204" pitchFamily="34" charset="0"/>
              </a:rPr>
              <a:t>Befolkningsutvecklingen </a:t>
            </a:r>
            <a:r>
              <a:rPr lang="sv-SE" sz="900" b="1" i="1" smtClean="0">
                <a:solidFill>
                  <a:schemeClr val="tx1">
                    <a:lumMod val="75000"/>
                  </a:schemeClr>
                </a:solidFill>
                <a:latin typeface="HelveticaNeueLT W1G 55 Roman" panose="020B0604020202020204" pitchFamily="34" charset="0"/>
              </a:rPr>
              <a:t>2020</a:t>
            </a:r>
            <a:endParaRPr lang="sv-SE" sz="900" b="1" i="1" dirty="0">
              <a:solidFill>
                <a:schemeClr val="tx1">
                  <a:lumMod val="75000"/>
                </a:schemeClr>
              </a:solidFill>
              <a:latin typeface="HelveticaNeueLT W1G 55 Roman" panose="020B0604020202020204" pitchFamily="34" charset="0"/>
            </a:endParaRPr>
          </a:p>
          <a:p>
            <a:pPr algn="l">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smtClean="0">
                <a:solidFill>
                  <a:schemeClr val="tx1">
                    <a:lumMod val="75000"/>
                  </a:schemeClr>
                </a:solidFill>
                <a:latin typeface="HelveticaNeueLT W1G 55 Roman" panose="020B0604020202020204" pitchFamily="34" charset="0"/>
              </a:rPr>
              <a:t>Under 2020 ökade folkmängden i Ängelholms kommun med  434 personer, 
från 42 476 till 42 910 invånare. Orsaken till den ökade befolkningen var ett flyttnetto på 496 personer och ett födelsenetto på -63 personer. 
Under året flyttade 2 496 personer till Ängelholm, vilket var fler än 2019. Antalet personer som flyttade från kommunen ökade med  29 personer jämfört med året innan, från 1 971 till 2 000. Flyttnettot (antalet inflyttade minus utflyttade) under 2020 var således 496 personer.</a:t>
            </a:r>
            <a:r>
              <a:rPr lang="sv-SE" sz="900" dirty="0">
                <a:solidFill>
                  <a:schemeClr val="tx1">
                    <a:lumMod val="75000"/>
                  </a:schemeClr>
                </a:solidFill>
                <a:latin typeface="HelveticaNeueLT W1G 55 Roman" panose="020B0604020202020204" pitchFamily="34" charset="0"/>
              </a:rPr>
              <a:t>
</a:t>
            </a:r>
          </a:p>
        </p:txBody>
      </p:sp>
      <p:sp>
        <p:nvSpPr>
          <p:cNvPr id="9" name="Rektangel 8">
            <a:extLst>
              <a:ext uri="{FF2B5EF4-FFF2-40B4-BE49-F238E27FC236}">
                <a16:creationId xmlns:a16="http://schemas.microsoft.com/office/drawing/2014/main" id="{37C0E75D-5601-404E-87FE-6F1955C13CAF}"/>
              </a:ext>
            </a:extLst>
          </p:cNvPr>
          <p:cNvSpPr/>
          <p:nvPr/>
        </p:nvSpPr>
        <p:spPr>
          <a:xfrm>
            <a:off x="463322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smtClean="0">
                <a:solidFill>
                  <a:schemeClr val="tx1">
                    <a:lumMod val="75000"/>
                  </a:schemeClr>
                </a:solidFill>
                <a:latin typeface="HelveticaNeueLT W1G 55 Roman" panose="020B0604020202020204" pitchFamily="34" charset="0"/>
              </a:rPr>
              <a:t>Det föddes 426 barn under 2020,
 26 fler än 2019. Antalet personer som avled var 489 vilket är  119 fler än året innan. Sammantaget ger detta ett födelsenetto (antalet födda minus döda) under året på -63 personer.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b="1" i="1" dirty="0">
                <a:solidFill>
                  <a:schemeClr val="tx1">
                    <a:lumMod val="75000"/>
                  </a:schemeClr>
                </a:solidFill>
                <a:latin typeface="HelveticaNeueLT W1G 55 Roman" panose="020B0604020202020204" pitchFamily="34" charset="0"/>
              </a:rPr>
              <a:t>Befolkningens förväntade </a:t>
            </a:r>
            <a:br>
              <a:rPr lang="sv-SE" sz="900" b="1" i="1" dirty="0">
                <a:solidFill>
                  <a:schemeClr val="tx1">
                    <a:lumMod val="75000"/>
                  </a:schemeClr>
                </a:solidFill>
                <a:latin typeface="HelveticaNeueLT W1G 55 Roman" panose="020B0604020202020204" pitchFamily="34" charset="0"/>
              </a:rPr>
            </a:br>
            <a:r>
              <a:rPr lang="sv-SE" sz="900" b="1" i="1">
                <a:solidFill>
                  <a:schemeClr val="tx1">
                    <a:lumMod val="75000"/>
                  </a:schemeClr>
                </a:solidFill>
                <a:latin typeface="HelveticaNeueLT W1G 55 Roman" panose="020B0604020202020204" pitchFamily="34" charset="0"/>
              </a:rPr>
              <a:t>utveckling </a:t>
            </a:r>
            <a:r>
              <a:rPr lang="sv-SE" sz="900" b="1" i="1" smtClean="0">
                <a:solidFill>
                  <a:schemeClr val="tx1">
                    <a:lumMod val="75000"/>
                  </a:schemeClr>
                </a:solidFill>
                <a:latin typeface="HelveticaNeueLT W1G 55 Roman" panose="020B0604020202020204" pitchFamily="34" charset="0"/>
              </a:rPr>
              <a:t>2021-2030</a:t>
            </a:r>
            <a:endParaRPr lang="sv-SE" sz="900" b="1" i="1"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smtClean="0">
                <a:solidFill>
                  <a:schemeClr val="tx1">
                    <a:lumMod val="75000"/>
                  </a:schemeClr>
                </a:solidFill>
                <a:latin typeface="HelveticaNeueLT W1G 55 Roman" panose="020B0604020202020204" pitchFamily="34" charset="0"/>
              </a:rPr>
              <a:t>Under prognosperioden 2020 -2030 kommer folkmängden i Ängelholms kommun att öka med 4 662 invånare, från 42 910 till 47 572 personer.</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p:txBody>
      </p:sp>
      <p:sp>
        <p:nvSpPr>
          <p:cNvPr id="11" name="Rektangel 10">
            <a:extLst>
              <a:ext uri="{FF2B5EF4-FFF2-40B4-BE49-F238E27FC236}">
                <a16:creationId xmlns:a16="http://schemas.microsoft.com/office/drawing/2014/main" id="{B1DD1D43-7313-4172-87AE-1DC73E93B7FD}"/>
              </a:ext>
            </a:extLst>
          </p:cNvPr>
          <p:cNvSpPr/>
          <p:nvPr/>
        </p:nvSpPr>
        <p:spPr>
          <a:xfrm>
            <a:off x="6860344"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900" smtClean="0">
                <a:solidFill>
                  <a:schemeClr val="tx1">
                    <a:lumMod val="75000"/>
                  </a:schemeClr>
                </a:solidFill>
                <a:latin typeface="HelveticaNeueLT W1G 55 Roman" panose="020B0604020202020204" pitchFamily="34" charset="0"/>
              </a:rPr>
              <a:t>Flyttnettot förväntas bli i genomsnitt 
488 personer per år och födelsenettot
-21 personer per år. Totalt ger detta en förändring med 467 personer per år.
Antalet inflyttade beräknas bli i genomsnitt 2 559 personer per år medan antalet utflyttade skattas till 
2 071 personer. Detta ger ett årligt flyttnetto på 488 personer för varje år under prognosperioden.
Antalet barn som föds förväntas vara 449 per år i genomsnitt under prognosperioden medan antalet avlidna skattas till 470 personer. Detta medför en befolkningsförändring
med -21 personer per år.</a:t>
            </a:r>
            <a:endParaRPr lang="sv-SE" sz="900" dirty="0">
              <a:solidFill>
                <a:schemeClr val="tx1">
                  <a:lumMod val="75000"/>
                </a:schemeClr>
              </a:solidFill>
              <a:latin typeface="HelveticaNeueLT W1G 55 Roman" panose="020B0604020202020204" pitchFamily="34" charset="0"/>
            </a:endParaRPr>
          </a:p>
        </p:txBody>
      </p:sp>
    </p:spTree>
    <p:extLst>
      <p:ext uri="{BB962C8B-B14F-4D97-AF65-F5344CB8AC3E}">
        <p14:creationId xmlns:p14="http://schemas.microsoft.com/office/powerpoint/2010/main" val="1258667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ubrik 2" hidden="1">
            <a:extLst>
              <a:ext uri="{FF2B5EF4-FFF2-40B4-BE49-F238E27FC236}">
                <a16:creationId xmlns:a16="http://schemas.microsoft.com/office/drawing/2014/main" id="{CE471FD3-270B-400A-A0A4-A984B4E826C5}"/>
              </a:ext>
            </a:extLst>
          </p:cNvPr>
          <p:cNvSpPr>
            <a:spLocks noGrp="1"/>
          </p:cNvSpPr>
          <p:nvPr>
            <p:ph type="title"/>
          </p:nvPr>
        </p:nvSpPr>
        <p:spPr/>
        <p:txBody>
          <a:bodyPr/>
          <a:lstStyle/>
          <a:p>
            <a:r>
              <a:rPr lang="sv-SE" dirty="0">
                <a:solidFill>
                  <a:schemeClr val="tx1"/>
                </a:solidFill>
              </a:rPr>
              <a:t>SAMMANFATTNING (forts.)</a:t>
            </a:r>
          </a:p>
        </p:txBody>
      </p:sp>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7</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1 - Inledning och sammanfattning</a:t>
            </a:r>
          </a:p>
        </p:txBody>
      </p:sp>
      <p:cxnSp>
        <p:nvCxnSpPr>
          <p:cNvPr id="5" name="Rak koppling 4">
            <a:extLst>
              <a:ext uri="{FF2B5EF4-FFF2-40B4-BE49-F238E27FC236}">
                <a16:creationId xmlns:a16="http://schemas.microsoft.com/office/drawing/2014/main" id="{916F4202-FB2F-440D-B30B-2642F5F6989C}"/>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hidden="1">
            <a:extLst>
              <a:ext uri="{FF2B5EF4-FFF2-40B4-BE49-F238E27FC236}">
                <a16:creationId xmlns:a16="http://schemas.microsoft.com/office/drawing/2014/main" id="{F4B47599-8BC2-453B-B446-CEB9BC3B4E45}"/>
              </a:ext>
            </a:extLst>
          </p:cNvPr>
          <p:cNvSpPr/>
          <p:nvPr/>
        </p:nvSpPr>
        <p:spPr>
          <a:xfrm>
            <a:off x="110700" y="465750"/>
            <a:ext cx="2025000" cy="3949496"/>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SAMMANFATTNING (forts.)</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I tabellen sammanfattas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befolkningens utveckling över tid avseende folkmängd och förändrings-komponenter.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
            </a:r>
            <a:br>
              <a:rPr lang="sv-SE" sz="900" dirty="0">
                <a:solidFill>
                  <a:schemeClr val="tx1">
                    <a:lumMod val="75000"/>
                  </a:schemeClr>
                </a:solidFill>
                <a:latin typeface="HelveticaNeueLT W1G 55 Roman" panose="020B0604020202020204" pitchFamily="34" charset="0"/>
              </a:rPr>
            </a:br>
            <a:r>
              <a:rPr lang="sv-SE" sz="900" dirty="0">
                <a:solidFill>
                  <a:schemeClr val="tx1">
                    <a:lumMod val="75000"/>
                  </a:schemeClr>
                </a:solidFill>
                <a:latin typeface="HelveticaNeueLT W1G 55 Roman" panose="020B0604020202020204" pitchFamily="34" charset="0"/>
              </a:rPr>
              <a:t>Uppgifterna </a:t>
            </a:r>
            <a:r>
              <a:rPr lang="sv-SE" sz="900">
                <a:solidFill>
                  <a:schemeClr val="tx1">
                    <a:lumMod val="75000"/>
                  </a:schemeClr>
                </a:solidFill>
                <a:latin typeface="HelveticaNeueLT W1G 55 Roman" panose="020B0604020202020204" pitchFamily="34" charset="0"/>
              </a:rPr>
              <a:t>för </a:t>
            </a:r>
            <a:r>
              <a:rPr lang="sv-SE" sz="900" smtClean="0">
                <a:solidFill>
                  <a:schemeClr val="tx1">
                    <a:lumMod val="75000"/>
                  </a:schemeClr>
                </a:solidFill>
                <a:latin typeface="HelveticaNeueLT W1G 55 Roman" panose="020B0604020202020204" pitchFamily="34" charset="0"/>
              </a:rPr>
              <a:t>2021 </a:t>
            </a:r>
            <a:r>
              <a:rPr lang="sv-SE" sz="900" dirty="0">
                <a:solidFill>
                  <a:schemeClr val="tx1">
                    <a:lumMod val="75000"/>
                  </a:schemeClr>
                </a:solidFill>
                <a:latin typeface="HelveticaNeueLT W1G 55 Roman" panose="020B0604020202020204" pitchFamily="34" charset="0"/>
              </a:rPr>
              <a:t>och framåt är prognostiserade värden.</a:t>
            </a:r>
          </a:p>
        </p:txBody>
      </p:sp>
      <p:graphicFrame>
        <p:nvGraphicFramePr>
          <p:cNvPr id="7" name="Tabell 6"/>
          <p:cNvGraphicFramePr>
            <a:graphicFrameLocks noGrp="1"/>
          </p:cNvGraphicFramePr>
          <p:nvPr>
            <p:extLst>
              <p:ext uri="{D42A27DB-BD31-4B8C-83A1-F6EECF244321}">
                <p14:modId xmlns:p14="http://schemas.microsoft.com/office/powerpoint/2010/main" val="4011906792"/>
              </p:ext>
            </p:extLst>
          </p:nvPr>
        </p:nvGraphicFramePr>
        <p:xfrm>
          <a:off x="3175000" y="578072"/>
          <a:ext cx="4114798" cy="2222499"/>
        </p:xfrm>
        <a:graphic>
          <a:graphicData uri="http://schemas.openxmlformats.org/drawingml/2006/table">
            <a:tbl>
              <a:tblPr/>
              <a:tblGrid>
                <a:gridCol w="1213582">
                  <a:extLst>
                    <a:ext uri="{9D8B030D-6E8A-4147-A177-3AD203B41FA5}">
                      <a16:colId xmlns:a16="http://schemas.microsoft.com/office/drawing/2014/main" val="2425125427"/>
                    </a:ext>
                  </a:extLst>
                </a:gridCol>
                <a:gridCol w="483536">
                  <a:extLst>
                    <a:ext uri="{9D8B030D-6E8A-4147-A177-3AD203B41FA5}">
                      <a16:colId xmlns:a16="http://schemas.microsoft.com/office/drawing/2014/main" val="3776311368"/>
                    </a:ext>
                  </a:extLst>
                </a:gridCol>
                <a:gridCol w="483536">
                  <a:extLst>
                    <a:ext uri="{9D8B030D-6E8A-4147-A177-3AD203B41FA5}">
                      <a16:colId xmlns:a16="http://schemas.microsoft.com/office/drawing/2014/main" val="417729573"/>
                    </a:ext>
                  </a:extLst>
                </a:gridCol>
                <a:gridCol w="483536">
                  <a:extLst>
                    <a:ext uri="{9D8B030D-6E8A-4147-A177-3AD203B41FA5}">
                      <a16:colId xmlns:a16="http://schemas.microsoft.com/office/drawing/2014/main" val="2776153293"/>
                    </a:ext>
                  </a:extLst>
                </a:gridCol>
                <a:gridCol w="483536">
                  <a:extLst>
                    <a:ext uri="{9D8B030D-6E8A-4147-A177-3AD203B41FA5}">
                      <a16:colId xmlns:a16="http://schemas.microsoft.com/office/drawing/2014/main" val="882203587"/>
                    </a:ext>
                  </a:extLst>
                </a:gridCol>
                <a:gridCol w="483536">
                  <a:extLst>
                    <a:ext uri="{9D8B030D-6E8A-4147-A177-3AD203B41FA5}">
                      <a16:colId xmlns:a16="http://schemas.microsoft.com/office/drawing/2014/main" val="3483997491"/>
                    </a:ext>
                  </a:extLst>
                </a:gridCol>
                <a:gridCol w="483536">
                  <a:extLst>
                    <a:ext uri="{9D8B030D-6E8A-4147-A177-3AD203B41FA5}">
                      <a16:colId xmlns:a16="http://schemas.microsoft.com/office/drawing/2014/main" val="3200990028"/>
                    </a:ext>
                  </a:extLst>
                </a:gridCol>
              </a:tblGrid>
              <a:tr h="250361">
                <a:tc gridSpan="7">
                  <a:txBody>
                    <a:bodyPr/>
                    <a:lstStyle/>
                    <a:p>
                      <a:pPr algn="l" fontAlgn="b"/>
                      <a:r>
                        <a:rPr lang="sv-SE" sz="1100" b="0" i="0" u="none" strike="noStrike" dirty="0">
                          <a:solidFill>
                            <a:srgbClr val="000000"/>
                          </a:solidFill>
                          <a:effectLst/>
                          <a:latin typeface="Franklin Gothic Medium" panose="020B0603020102020204" pitchFamily="34" charset="0"/>
                        </a:rPr>
                        <a:t>Folkmängd och förändringskomponenter i Ängelholms kommun</a:t>
                      </a:r>
                    </a:p>
                  </a:txBody>
                  <a:tcPr marL="0" marR="0" marT="0" marB="0" anchor="b">
                    <a:lnL>
                      <a:noFill/>
                    </a:lnL>
                    <a:lnR>
                      <a:noFill/>
                    </a:lnR>
                    <a:lnT>
                      <a:noFill/>
                    </a:lnT>
                    <a:lnB>
                      <a:noFill/>
                    </a:lnB>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extLst>
                  <a:ext uri="{0D108BD9-81ED-4DB2-BD59-A6C34878D82A}">
                    <a16:rowId xmlns:a16="http://schemas.microsoft.com/office/drawing/2014/main" val="2174112802"/>
                  </a:ext>
                </a:extLst>
              </a:tr>
              <a:tr h="140553">
                <a:tc>
                  <a:txBody>
                    <a:bodyPr/>
                    <a:lstStyle/>
                    <a:p>
                      <a:pPr algn="l" fontAlgn="b"/>
                      <a:endParaRPr lang="sv-SE" sz="800" b="0" i="0" u="none" strike="noStrike">
                        <a:solidFill>
                          <a:srgbClr val="000000"/>
                        </a:solidFill>
                        <a:effectLst/>
                        <a:latin typeface="Franklin Gothic Medium" panose="020B06030201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v-SE" sz="800" b="0" i="0" u="none" strike="noStrike">
                        <a:solidFill>
                          <a:srgbClr val="000000"/>
                        </a:solidFill>
                        <a:effectLst/>
                        <a:latin typeface="Verdana" panose="020B060403050404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0474221"/>
                  </a:ext>
                </a:extLst>
              </a:tr>
              <a:tr h="250361">
                <a:tc>
                  <a:txBody>
                    <a:bodyPr/>
                    <a:lstStyle/>
                    <a:p>
                      <a:pPr algn="l" fontAlgn="ctr"/>
                      <a:r>
                        <a:rPr lang="sv-SE" sz="800" b="0" i="0" u="none" strike="noStrike">
                          <a:solidFill>
                            <a:srgbClr val="FFFFFF"/>
                          </a:solidFill>
                          <a:effectLst/>
                          <a:latin typeface="Franklin Gothic Medium" panose="020B060302010202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1980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1990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2000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2021</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Medium" panose="020B0603020102020204" pitchFamily="34" charset="0"/>
                        </a:rPr>
                        <a:t>2030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extLst>
                  <a:ext uri="{0D108BD9-81ED-4DB2-BD59-A6C34878D82A}">
                    <a16:rowId xmlns:a16="http://schemas.microsoft.com/office/drawing/2014/main" val="4185372136"/>
                  </a:ext>
                </a:extLst>
              </a:tr>
              <a:tr h="197653">
                <a:tc>
                  <a:txBody>
                    <a:bodyPr/>
                    <a:lstStyle/>
                    <a:p>
                      <a:pPr algn="l" fontAlgn="b"/>
                      <a:r>
                        <a:rPr lang="sv-SE" sz="800" b="0" i="0" u="none" strike="noStrike">
                          <a:solidFill>
                            <a:srgbClr val="000000"/>
                          </a:solidFill>
                          <a:effectLst/>
                          <a:latin typeface="Franklin Gothic Medium" panose="020B0603020102020204" pitchFamily="34" charset="0"/>
                        </a:rPr>
                        <a:t>Födda</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315</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452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369</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426</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419</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464</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17276468"/>
                  </a:ext>
                </a:extLst>
              </a:tr>
              <a:tr h="197653">
                <a:tc>
                  <a:txBody>
                    <a:bodyPr/>
                    <a:lstStyle/>
                    <a:p>
                      <a:pPr algn="l" fontAlgn="b"/>
                      <a:r>
                        <a:rPr lang="sv-SE" sz="800" b="0" i="0" u="none" strike="noStrike">
                          <a:solidFill>
                            <a:srgbClr val="000000"/>
                          </a:solidFill>
                          <a:effectLst/>
                          <a:latin typeface="Franklin Gothic Medium" panose="020B0603020102020204" pitchFamily="34" charset="0"/>
                        </a:rPr>
                        <a:t>Döda</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303</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352</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396</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489</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447</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498</a:t>
                      </a:r>
                    </a:p>
                  </a:txBody>
                  <a:tcPr marL="0" marR="0" marT="0" marB="0" anchor="b">
                    <a:lnL>
                      <a:noFill/>
                    </a:lnL>
                    <a:lnR>
                      <a:noFill/>
                    </a:lnR>
                    <a:lnT>
                      <a:noFill/>
                    </a:lnT>
                    <a:lnB>
                      <a:noFill/>
                    </a:lnB>
                  </a:tcPr>
                </a:tc>
                <a:extLst>
                  <a:ext uri="{0D108BD9-81ED-4DB2-BD59-A6C34878D82A}">
                    <a16:rowId xmlns:a16="http://schemas.microsoft.com/office/drawing/2014/main" val="900146221"/>
                  </a:ext>
                </a:extLst>
              </a:tr>
              <a:tr h="197653">
                <a:tc>
                  <a:txBody>
                    <a:bodyPr/>
                    <a:lstStyle/>
                    <a:p>
                      <a:pPr algn="l" fontAlgn="b"/>
                      <a:r>
                        <a:rPr lang="sv-SE" sz="800" b="0" i="0" u="none" strike="noStrike">
                          <a:solidFill>
                            <a:srgbClr val="000000"/>
                          </a:solidFill>
                          <a:effectLst/>
                          <a:latin typeface="Franklin Gothic Medium" panose="020B0603020102020204" pitchFamily="34" charset="0"/>
                        </a:rPr>
                        <a:t>Födelseöverskott</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12</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100</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-27</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-63</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-27</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-34</a:t>
                      </a:r>
                    </a:p>
                  </a:txBody>
                  <a:tcPr marL="0" marR="0" marT="0" marB="0" anchor="b">
                    <a:lnL>
                      <a:noFill/>
                    </a:lnL>
                    <a:lnR>
                      <a:noFill/>
                    </a:lnR>
                    <a:lnT>
                      <a:noFill/>
                    </a:lnT>
                    <a:lnB>
                      <a:noFill/>
                    </a:lnB>
                  </a:tcPr>
                </a:tc>
                <a:extLst>
                  <a:ext uri="{0D108BD9-81ED-4DB2-BD59-A6C34878D82A}">
                    <a16:rowId xmlns:a16="http://schemas.microsoft.com/office/drawing/2014/main" val="2380608507"/>
                  </a:ext>
                </a:extLst>
              </a:tr>
              <a:tr h="197653">
                <a:tc>
                  <a:txBody>
                    <a:bodyPr/>
                    <a:lstStyle/>
                    <a:p>
                      <a:pPr algn="l" fontAlgn="b"/>
                      <a:r>
                        <a:rPr lang="sv-SE" sz="800" b="0" i="0" u="none" strike="noStrike">
                          <a:solidFill>
                            <a:srgbClr val="000000"/>
                          </a:solidFill>
                          <a:effectLst/>
                          <a:latin typeface="Franklin Gothic Medium" panose="020B0603020102020204" pitchFamily="34" charset="0"/>
                        </a:rPr>
                        <a:t>Inflyttade</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1 400</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1 608</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1 921</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2 496</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2 638</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2 487</a:t>
                      </a:r>
                    </a:p>
                  </a:txBody>
                  <a:tcPr marL="0" marR="0" marT="0" marB="0" anchor="b">
                    <a:lnL>
                      <a:noFill/>
                    </a:lnL>
                    <a:lnR>
                      <a:noFill/>
                    </a:lnR>
                    <a:lnT>
                      <a:noFill/>
                    </a:lnT>
                    <a:lnB>
                      <a:noFill/>
                    </a:lnB>
                  </a:tcPr>
                </a:tc>
                <a:extLst>
                  <a:ext uri="{0D108BD9-81ED-4DB2-BD59-A6C34878D82A}">
                    <a16:rowId xmlns:a16="http://schemas.microsoft.com/office/drawing/2014/main" val="889185940"/>
                  </a:ext>
                </a:extLst>
              </a:tr>
              <a:tr h="197653">
                <a:tc>
                  <a:txBody>
                    <a:bodyPr/>
                    <a:lstStyle/>
                    <a:p>
                      <a:pPr algn="l" fontAlgn="b"/>
                      <a:r>
                        <a:rPr lang="sv-SE" sz="800" b="0" i="0" u="none" strike="noStrike">
                          <a:solidFill>
                            <a:srgbClr val="000000"/>
                          </a:solidFill>
                          <a:effectLst/>
                          <a:latin typeface="Franklin Gothic Medium" panose="020B0603020102020204" pitchFamily="34" charset="0"/>
                        </a:rPr>
                        <a:t>Utflyttade</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995</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1 310</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1 635</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2 000</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1 977</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2 130</a:t>
                      </a:r>
                    </a:p>
                  </a:txBody>
                  <a:tcPr marL="0" marR="0" marT="0" marB="0" anchor="b">
                    <a:lnL>
                      <a:noFill/>
                    </a:lnL>
                    <a:lnR>
                      <a:noFill/>
                    </a:lnR>
                    <a:lnT>
                      <a:noFill/>
                    </a:lnT>
                    <a:lnB>
                      <a:noFill/>
                    </a:lnB>
                  </a:tcPr>
                </a:tc>
                <a:extLst>
                  <a:ext uri="{0D108BD9-81ED-4DB2-BD59-A6C34878D82A}">
                    <a16:rowId xmlns:a16="http://schemas.microsoft.com/office/drawing/2014/main" val="3464270938"/>
                  </a:ext>
                </a:extLst>
              </a:tr>
              <a:tr h="197653">
                <a:tc>
                  <a:txBody>
                    <a:bodyPr/>
                    <a:lstStyle/>
                    <a:p>
                      <a:pPr algn="l" fontAlgn="b"/>
                      <a:r>
                        <a:rPr lang="sv-SE" sz="800" b="0" i="0" u="none" strike="noStrike">
                          <a:solidFill>
                            <a:srgbClr val="000000"/>
                          </a:solidFill>
                          <a:effectLst/>
                          <a:latin typeface="Franklin Gothic Medium" panose="020B0603020102020204" pitchFamily="34" charset="0"/>
                        </a:rPr>
                        <a:t>Flyttnetto</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405</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298</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286</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496</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661</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357</a:t>
                      </a:r>
                    </a:p>
                  </a:txBody>
                  <a:tcPr marL="0" marR="0" marT="0" marB="0" anchor="b">
                    <a:lnL>
                      <a:noFill/>
                    </a:lnL>
                    <a:lnR>
                      <a:noFill/>
                    </a:lnR>
                    <a:lnT>
                      <a:noFill/>
                    </a:lnT>
                    <a:lnB>
                      <a:noFill/>
                    </a:lnB>
                  </a:tcPr>
                </a:tc>
                <a:extLst>
                  <a:ext uri="{0D108BD9-81ED-4DB2-BD59-A6C34878D82A}">
                    <a16:rowId xmlns:a16="http://schemas.microsoft.com/office/drawing/2014/main" val="680765222"/>
                  </a:ext>
                </a:extLst>
              </a:tr>
              <a:tr h="197653">
                <a:tc>
                  <a:txBody>
                    <a:bodyPr/>
                    <a:lstStyle/>
                    <a:p>
                      <a:pPr algn="l" fontAlgn="b"/>
                      <a:r>
                        <a:rPr lang="sv-SE" sz="800" b="0" i="0" u="none" strike="noStrike">
                          <a:solidFill>
                            <a:srgbClr val="000000"/>
                          </a:solidFill>
                          <a:effectLst/>
                          <a:latin typeface="Franklin Gothic Medium" panose="020B0603020102020204" pitchFamily="34" charset="0"/>
                        </a:rPr>
                        <a:t>Folkökning</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417</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398</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259</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433</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634</a:t>
                      </a:r>
                    </a:p>
                  </a:txBody>
                  <a:tcPr marL="0" marR="0" marT="0" marB="0" anchor="b">
                    <a:lnL>
                      <a:noFill/>
                    </a:lnL>
                    <a:lnR>
                      <a:noFill/>
                    </a:lnR>
                    <a:lnT>
                      <a:noFill/>
                    </a:lnT>
                    <a:lnB>
                      <a:noFill/>
                    </a:lnB>
                  </a:tcPr>
                </a:tc>
                <a:tc>
                  <a:txBody>
                    <a:bodyPr/>
                    <a:lstStyle/>
                    <a:p>
                      <a:pPr algn="r" fontAlgn="b"/>
                      <a:r>
                        <a:rPr lang="sv-SE" sz="800" b="0" i="0" u="none" strike="noStrike">
                          <a:solidFill>
                            <a:srgbClr val="000000"/>
                          </a:solidFill>
                          <a:effectLst/>
                          <a:latin typeface="Franklin Gothic Book" panose="020B0503020102020204" pitchFamily="34" charset="0"/>
                        </a:rPr>
                        <a:t>323</a:t>
                      </a:r>
                    </a:p>
                  </a:txBody>
                  <a:tcPr marL="0" marR="0" marT="0" marB="0" anchor="b">
                    <a:lnL>
                      <a:noFill/>
                    </a:lnL>
                    <a:lnR>
                      <a:noFill/>
                    </a:lnR>
                    <a:lnT>
                      <a:noFill/>
                    </a:lnT>
                    <a:lnB>
                      <a:noFill/>
                    </a:lnB>
                  </a:tcPr>
                </a:tc>
                <a:extLst>
                  <a:ext uri="{0D108BD9-81ED-4DB2-BD59-A6C34878D82A}">
                    <a16:rowId xmlns:a16="http://schemas.microsoft.com/office/drawing/2014/main" val="4232865141"/>
                  </a:ext>
                </a:extLst>
              </a:tr>
              <a:tr h="197653">
                <a:tc>
                  <a:txBody>
                    <a:bodyPr/>
                    <a:lstStyle/>
                    <a:p>
                      <a:pPr algn="l" fontAlgn="b"/>
                      <a:r>
                        <a:rPr lang="sv-SE" sz="800" b="0" i="0" u="none" strike="noStrike">
                          <a:solidFill>
                            <a:srgbClr val="000000"/>
                          </a:solidFill>
                          <a:effectLst/>
                          <a:latin typeface="Franklin Gothic Medium" panose="020B0603020102020204" pitchFamily="34" charset="0"/>
                        </a:rPr>
                        <a:t>Folkmängd</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29 813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34 149</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37 312</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42 910</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a:solidFill>
                            <a:srgbClr val="000000"/>
                          </a:solidFill>
                          <a:effectLst/>
                          <a:latin typeface="Franklin Gothic Book" panose="020B0503020102020204" pitchFamily="34" charset="0"/>
                        </a:rPr>
                        <a:t>43 544</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sv-SE" sz="800" b="0" i="0" u="none" strike="noStrike" dirty="0">
                          <a:solidFill>
                            <a:srgbClr val="000000"/>
                          </a:solidFill>
                          <a:effectLst/>
                          <a:latin typeface="Franklin Gothic Book" panose="020B0503020102020204" pitchFamily="34" charset="0"/>
                        </a:rPr>
                        <a:t>47 573</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8779816"/>
                  </a:ext>
                </a:extLst>
              </a:tr>
            </a:tbl>
          </a:graphicData>
        </a:graphic>
      </p:graphicFrame>
      <p:graphicFrame>
        <p:nvGraphicFramePr>
          <p:cNvPr id="8" name="Tabell 7"/>
          <p:cNvGraphicFramePr>
            <a:graphicFrameLocks noGrp="1"/>
          </p:cNvGraphicFramePr>
          <p:nvPr>
            <p:extLst>
              <p:ext uri="{D42A27DB-BD31-4B8C-83A1-F6EECF244321}">
                <p14:modId xmlns:p14="http://schemas.microsoft.com/office/powerpoint/2010/main" val="1759484728"/>
              </p:ext>
            </p:extLst>
          </p:nvPr>
        </p:nvGraphicFramePr>
        <p:xfrm>
          <a:off x="3124200" y="3031935"/>
          <a:ext cx="4457698" cy="1047750"/>
        </p:xfrm>
        <a:graphic>
          <a:graphicData uri="http://schemas.openxmlformats.org/drawingml/2006/table">
            <a:tbl>
              <a:tblPr/>
              <a:tblGrid>
                <a:gridCol w="1107327">
                  <a:extLst>
                    <a:ext uri="{9D8B030D-6E8A-4147-A177-3AD203B41FA5}">
                      <a16:colId xmlns:a16="http://schemas.microsoft.com/office/drawing/2014/main" val="601743125"/>
                    </a:ext>
                  </a:extLst>
                </a:gridCol>
                <a:gridCol w="293394">
                  <a:extLst>
                    <a:ext uri="{9D8B030D-6E8A-4147-A177-3AD203B41FA5}">
                      <a16:colId xmlns:a16="http://schemas.microsoft.com/office/drawing/2014/main" val="3701779466"/>
                    </a:ext>
                  </a:extLst>
                </a:gridCol>
                <a:gridCol w="293394">
                  <a:extLst>
                    <a:ext uri="{9D8B030D-6E8A-4147-A177-3AD203B41FA5}">
                      <a16:colId xmlns:a16="http://schemas.microsoft.com/office/drawing/2014/main" val="2880151407"/>
                    </a:ext>
                  </a:extLst>
                </a:gridCol>
                <a:gridCol w="293394">
                  <a:extLst>
                    <a:ext uri="{9D8B030D-6E8A-4147-A177-3AD203B41FA5}">
                      <a16:colId xmlns:a16="http://schemas.microsoft.com/office/drawing/2014/main" val="3008677633"/>
                    </a:ext>
                  </a:extLst>
                </a:gridCol>
                <a:gridCol w="293394">
                  <a:extLst>
                    <a:ext uri="{9D8B030D-6E8A-4147-A177-3AD203B41FA5}">
                      <a16:colId xmlns:a16="http://schemas.microsoft.com/office/drawing/2014/main" val="1452105501"/>
                    </a:ext>
                  </a:extLst>
                </a:gridCol>
                <a:gridCol w="293394">
                  <a:extLst>
                    <a:ext uri="{9D8B030D-6E8A-4147-A177-3AD203B41FA5}">
                      <a16:colId xmlns:a16="http://schemas.microsoft.com/office/drawing/2014/main" val="1818288426"/>
                    </a:ext>
                  </a:extLst>
                </a:gridCol>
                <a:gridCol w="293394">
                  <a:extLst>
                    <a:ext uri="{9D8B030D-6E8A-4147-A177-3AD203B41FA5}">
                      <a16:colId xmlns:a16="http://schemas.microsoft.com/office/drawing/2014/main" val="652596490"/>
                    </a:ext>
                  </a:extLst>
                </a:gridCol>
                <a:gridCol w="293394">
                  <a:extLst>
                    <a:ext uri="{9D8B030D-6E8A-4147-A177-3AD203B41FA5}">
                      <a16:colId xmlns:a16="http://schemas.microsoft.com/office/drawing/2014/main" val="3783518259"/>
                    </a:ext>
                  </a:extLst>
                </a:gridCol>
                <a:gridCol w="293394">
                  <a:extLst>
                    <a:ext uri="{9D8B030D-6E8A-4147-A177-3AD203B41FA5}">
                      <a16:colId xmlns:a16="http://schemas.microsoft.com/office/drawing/2014/main" val="3268314925"/>
                    </a:ext>
                  </a:extLst>
                </a:gridCol>
                <a:gridCol w="293394">
                  <a:extLst>
                    <a:ext uri="{9D8B030D-6E8A-4147-A177-3AD203B41FA5}">
                      <a16:colId xmlns:a16="http://schemas.microsoft.com/office/drawing/2014/main" val="2085540189"/>
                    </a:ext>
                  </a:extLst>
                </a:gridCol>
                <a:gridCol w="293394">
                  <a:extLst>
                    <a:ext uri="{9D8B030D-6E8A-4147-A177-3AD203B41FA5}">
                      <a16:colId xmlns:a16="http://schemas.microsoft.com/office/drawing/2014/main" val="1532267853"/>
                    </a:ext>
                  </a:extLst>
                </a:gridCol>
                <a:gridCol w="416431">
                  <a:extLst>
                    <a:ext uri="{9D8B030D-6E8A-4147-A177-3AD203B41FA5}">
                      <a16:colId xmlns:a16="http://schemas.microsoft.com/office/drawing/2014/main" val="182648317"/>
                    </a:ext>
                  </a:extLst>
                </a:gridCol>
              </a:tblGrid>
              <a:tr h="200025">
                <a:tc gridSpan="8">
                  <a:txBody>
                    <a:bodyPr/>
                    <a:lstStyle/>
                    <a:p>
                      <a:pPr algn="l" fontAlgn="b"/>
                      <a:r>
                        <a:rPr lang="sv-SE" sz="1100" b="0" i="0" u="none" strike="noStrike">
                          <a:solidFill>
                            <a:srgbClr val="000000"/>
                          </a:solidFill>
                          <a:effectLst/>
                          <a:latin typeface="Franklin Gothic Medium" panose="020B0603020102020204" pitchFamily="34" charset="0"/>
                        </a:rPr>
                        <a:t>Bostadsbyggnadsprognos för Ängelholms kommun</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hMerge="1">
                  <a:txBody>
                    <a:bodyPr/>
                    <a:lstStyle/>
                    <a:p>
                      <a:endParaRPr lang="sv-SE"/>
                    </a:p>
                  </a:txBody>
                  <a:tcPr/>
                </a:tc>
                <a:tc>
                  <a:txBody>
                    <a:bodyPr/>
                    <a:lstStyle/>
                    <a:p>
                      <a:pPr algn="l" fontAlgn="b"/>
                      <a:r>
                        <a:rPr lang="sv-SE" sz="1000" b="0" i="0" u="none" strike="noStrike">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v-SE" sz="1000" b="0" i="0" u="none" strike="noStrike">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v-SE" sz="1000" b="0" i="0" u="none" strike="noStrike">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sv-SE" sz="1000" b="0" i="0" u="none" strike="noStrike">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73054523"/>
                  </a:ext>
                </a:extLst>
              </a:tr>
              <a:tr h="161925">
                <a:tc>
                  <a:txBody>
                    <a:bodyPr/>
                    <a:lstStyle/>
                    <a:p>
                      <a:pPr algn="l" fontAlgn="ctr"/>
                      <a:r>
                        <a:rPr lang="sv-SE" sz="800" b="0" i="0" u="none" strike="noStrike">
                          <a:solidFill>
                            <a:srgbClr val="FFFFFF"/>
                          </a:solidFill>
                          <a:effectLst/>
                          <a:latin typeface="Franklin Gothic Book" panose="020B0503020102020204" pitchFamily="34" charset="0"/>
                        </a:rPr>
                        <a:t> </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Book" panose="020B0503020102020204" pitchFamily="34" charset="0"/>
                        </a:rPr>
                        <a:t>2021</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Book" panose="020B0503020102020204" pitchFamily="34" charset="0"/>
                        </a:rPr>
                        <a:t>2022</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Book" panose="020B0503020102020204" pitchFamily="34" charset="0"/>
                        </a:rPr>
                        <a:t>2023</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Book" panose="020B0503020102020204" pitchFamily="34" charset="0"/>
                        </a:rPr>
                        <a:t>2024</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Book" panose="020B0503020102020204" pitchFamily="34" charset="0"/>
                        </a:rPr>
                        <a:t>2025</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Book" panose="020B0503020102020204" pitchFamily="34" charset="0"/>
                        </a:rPr>
                        <a:t>2026</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Book" panose="020B0503020102020204" pitchFamily="34" charset="0"/>
                        </a:rPr>
                        <a:t>2027</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Book" panose="020B0503020102020204" pitchFamily="34" charset="0"/>
                        </a:rPr>
                        <a:t>2028</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Book" panose="020B0503020102020204" pitchFamily="34" charset="0"/>
                        </a:rPr>
                        <a:t>2029</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Book" panose="020B0503020102020204" pitchFamily="34" charset="0"/>
                        </a:rPr>
                        <a:t>2030</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tc>
                  <a:txBody>
                    <a:bodyPr/>
                    <a:lstStyle/>
                    <a:p>
                      <a:pPr algn="r" fontAlgn="ctr"/>
                      <a:r>
                        <a:rPr lang="sv-SE" sz="800" b="0" i="0" u="none" strike="noStrike">
                          <a:solidFill>
                            <a:srgbClr val="FFFFFF"/>
                          </a:solidFill>
                          <a:effectLst/>
                          <a:latin typeface="Franklin Gothic Book" panose="020B0503020102020204" pitchFamily="34" charset="0"/>
                        </a:rPr>
                        <a:t>Totalt</a:t>
                      </a:r>
                    </a:p>
                  </a:txBody>
                  <a:tcPr marL="0" marR="0" marT="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19EB0"/>
                    </a:solidFill>
                  </a:tcPr>
                </a:tc>
                <a:extLst>
                  <a:ext uri="{0D108BD9-81ED-4DB2-BD59-A6C34878D82A}">
                    <a16:rowId xmlns:a16="http://schemas.microsoft.com/office/drawing/2014/main" val="247785147"/>
                  </a:ext>
                </a:extLst>
              </a:tr>
              <a:tr h="171450">
                <a:tc>
                  <a:txBody>
                    <a:bodyPr/>
                    <a:lstStyle/>
                    <a:p>
                      <a:pPr algn="l" fontAlgn="b"/>
                      <a:r>
                        <a:rPr lang="sv-SE" sz="800" b="0" i="0" u="none" strike="noStrike">
                          <a:effectLst/>
                          <a:latin typeface="Franklin Gothic Book" panose="020B0503020102020204" pitchFamily="34" charset="0"/>
                        </a:rPr>
                        <a:t>Villor</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108</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84</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63</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41</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27</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35</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30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70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76</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76</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610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54951669"/>
                  </a:ext>
                </a:extLst>
              </a:tr>
              <a:tr h="171450">
                <a:tc>
                  <a:txBody>
                    <a:bodyPr/>
                    <a:lstStyle/>
                    <a:p>
                      <a:pPr algn="l" fontAlgn="b"/>
                      <a:r>
                        <a:rPr lang="sv-SE" sz="800" b="0" i="0" u="none" strike="noStrike">
                          <a:effectLst/>
                          <a:latin typeface="Franklin Gothic Book" panose="020B0503020102020204" pitchFamily="34" charset="0"/>
                        </a:rPr>
                        <a:t>Flerbostadshus</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175</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245</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264</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304</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45</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20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99</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65</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90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50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1 357</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3618481"/>
                  </a:ext>
                </a:extLst>
              </a:tr>
              <a:tr h="171450">
                <a:tc>
                  <a:txBody>
                    <a:bodyPr/>
                    <a:lstStyle/>
                    <a:p>
                      <a:pPr algn="l" fontAlgn="b"/>
                      <a:r>
                        <a:rPr lang="sv-SE" sz="800" b="0" i="0" u="none" strike="noStrike">
                          <a:effectLst/>
                          <a:latin typeface="Franklin Gothic Book" panose="020B0503020102020204" pitchFamily="34" charset="0"/>
                        </a:rPr>
                        <a:t>Seniorboende</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30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49</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13</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0</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92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81102513"/>
                  </a:ext>
                </a:extLst>
              </a:tr>
              <a:tr h="171450">
                <a:tc>
                  <a:txBody>
                    <a:bodyPr/>
                    <a:lstStyle/>
                    <a:p>
                      <a:pPr algn="l" fontAlgn="b"/>
                      <a:r>
                        <a:rPr lang="sv-SE" sz="800" b="0" i="0" u="none" strike="noStrike">
                          <a:effectLst/>
                          <a:latin typeface="Franklin Gothic Book" panose="020B0503020102020204" pitchFamily="34" charset="0"/>
                        </a:rPr>
                        <a:t>Totalt</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283</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359</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376</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358</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72</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55</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129</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135</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166</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a:effectLst/>
                          <a:latin typeface="Franklin Gothic Book" panose="020B0503020102020204" pitchFamily="34" charset="0"/>
                        </a:rPr>
                        <a:t>126</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sv-SE" sz="800" b="0" i="0" u="none" strike="noStrike" dirty="0">
                          <a:effectLst/>
                          <a:latin typeface="Franklin Gothic Book" panose="020B0503020102020204" pitchFamily="34" charset="0"/>
                        </a:rPr>
                        <a:t>2 059</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58294226"/>
                  </a:ext>
                </a:extLst>
              </a:tr>
            </a:tbl>
          </a:graphicData>
        </a:graphic>
      </p:graphicFrame>
    </p:spTree>
    <p:extLst>
      <p:ext uri="{BB962C8B-B14F-4D97-AF65-F5344CB8AC3E}">
        <p14:creationId xmlns:p14="http://schemas.microsoft.com/office/powerpoint/2010/main" val="434991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latshållare för bildnummer 1"/>
          <p:cNvSpPr>
            <a:spLocks noGrp="1"/>
          </p:cNvSpPr>
          <p:nvPr>
            <p:ph type="sldNum" sz="quarter" idx="7"/>
          </p:nvPr>
        </p:nvSpPr>
        <p:spPr/>
        <p:txBody>
          <a:bodyPr/>
          <a:lstStyle/>
          <a:p>
            <a:fld id="{B6F15528-21DE-4FAA-801E-634DDDAF4B2B}" type="slidenum">
              <a:rPr lang="sv-SE" sz="1050" smtClean="0">
                <a:solidFill>
                  <a:srgbClr val="3C3C3C"/>
                </a:solidFill>
              </a:rPr>
              <a:t>8</a:t>
            </a:fld>
            <a:endParaRPr lang="sv-SE" sz="1050" dirty="0">
              <a:solidFill>
                <a:srgbClr val="3C3C3C"/>
              </a:solidFill>
            </a:endParaRPr>
          </a:p>
        </p:txBody>
      </p:sp>
      <p:pic>
        <p:nvPicPr>
          <p:cNvPr id="3" name="Picture 3">
            <a:extLst>
              <a:ext uri="{C183D7F6-B498-43B3-948B-1728B52AA6E4}">
                <adec:decorative xmlns=""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5" name="Rubrik 4">
            <a:extLst>
              <a:ext uri="{FF2B5EF4-FFF2-40B4-BE49-F238E27FC236}">
                <a16:creationId xmlns:a16="http://schemas.microsoft.com/office/drawing/2014/main" id="{8A69F83E-AD84-49AC-9959-5E32016EA078}"/>
              </a:ext>
            </a:extLst>
          </p:cNvPr>
          <p:cNvSpPr>
            <a:spLocks noGrp="1"/>
          </p:cNvSpPr>
          <p:nvPr>
            <p:ph type="title" idx="4294967295"/>
          </p:nvPr>
        </p:nvSpPr>
        <p:spPr>
          <a:xfrm>
            <a:off x="1752462" y="1389675"/>
            <a:ext cx="5971446" cy="155355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457148" rtl="0" eaLnBrk="1" fontAlgn="auto" latinLnBrk="0" hangingPunct="1">
              <a:lnSpc>
                <a:spcPct val="150000"/>
              </a:lnSpc>
              <a:spcBef>
                <a:spcPts val="0"/>
              </a:spcBef>
              <a:spcAft>
                <a:spcPts val="0"/>
              </a:spcAft>
              <a:buClrTx/>
              <a:buSzTx/>
              <a:buFontTx/>
              <a:buNone/>
              <a:tabLst/>
              <a:defRPr/>
            </a:pP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Del 2 </a:t>
            </a:r>
            <a:b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br>
            <a:r>
              <a:rPr kumimoji="0" lang="sv-SE" sz="27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rPr>
              <a:t>FOLKMÄNGDENS UTVECKLING</a:t>
            </a:r>
            <a:endParaRPr kumimoji="0" lang="sv-SE" sz="900" b="0" i="0" u="none" strike="noStrike" kern="1200" cap="none" spc="0" normalizeH="0" baseline="0" noProof="0" dirty="0">
              <a:ln>
                <a:noFill/>
              </a:ln>
              <a:solidFill>
                <a:schemeClr val="tx1">
                  <a:lumMod val="75000"/>
                </a:schemeClr>
              </a:solidFill>
              <a:effectLst/>
              <a:uLnTx/>
              <a:uFillTx/>
              <a:latin typeface="HelveticaNeueLT W1G 55 Roman" panose="020B0604020202020204" pitchFamily="34" charset="0"/>
              <a:ea typeface="+mn-ea"/>
              <a:cs typeface="+mn-cs"/>
            </a:endParaRPr>
          </a:p>
        </p:txBody>
      </p:sp>
    </p:spTree>
    <p:extLst>
      <p:ext uri="{BB962C8B-B14F-4D97-AF65-F5344CB8AC3E}">
        <p14:creationId xmlns:p14="http://schemas.microsoft.com/office/powerpoint/2010/main" val="3283033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ubrik 1" hidden="1">
            <a:extLst>
              <a:ext uri="{FF2B5EF4-FFF2-40B4-BE49-F238E27FC236}">
                <a16:creationId xmlns:a16="http://schemas.microsoft.com/office/drawing/2014/main" id="{2AE17096-091F-48CF-AB87-1F12EB51A3DD}"/>
              </a:ext>
            </a:extLst>
          </p:cNvPr>
          <p:cNvSpPr>
            <a:spLocks noGrp="1"/>
          </p:cNvSpPr>
          <p:nvPr>
            <p:ph type="title"/>
          </p:nvPr>
        </p:nvSpPr>
        <p:spPr/>
        <p:txBody>
          <a:bodyPr/>
          <a:lstStyle/>
          <a:p>
            <a:r>
              <a:rPr lang="sv-SE" sz="800" b="1" dirty="0">
                <a:solidFill>
                  <a:schemeClr val="tx1">
                    <a:lumMod val="75000"/>
                  </a:schemeClr>
                </a:solidFill>
              </a:rPr>
              <a:t>FOLKMÄNGDENS UTVECKLING</a:t>
            </a:r>
            <a:endParaRPr lang="sv-SE" dirty="0"/>
          </a:p>
        </p:txBody>
      </p:sp>
      <p:sp>
        <p:nvSpPr>
          <p:cNvPr id="3" name="Platshållare för bildnummer 2"/>
          <p:cNvSpPr>
            <a:spLocks noGrp="1"/>
          </p:cNvSpPr>
          <p:nvPr>
            <p:ph type="sldNum" sz="quarter" idx="7"/>
          </p:nvPr>
        </p:nvSpPr>
        <p:spPr/>
        <p:txBody>
          <a:bodyPr/>
          <a:lstStyle/>
          <a:p>
            <a:fld id="{B6F15528-21DE-4FAA-801E-634DDDAF4B2B}" type="slidenum">
              <a:rPr lang="sv-SE" sz="1050" smtClean="0">
                <a:solidFill>
                  <a:srgbClr val="3C3C3C"/>
                </a:solidFill>
              </a:rPr>
              <a:t>9</a:t>
            </a:fld>
            <a:endParaRPr lang="sv-SE" sz="1050" dirty="0">
              <a:solidFill>
                <a:srgbClr val="3C3C3C"/>
              </a:solidFill>
            </a:endParaRPr>
          </a:p>
        </p:txBody>
      </p:sp>
      <p:sp>
        <p:nvSpPr>
          <p:cNvPr id="4" name="Platshållare för sidfot 3"/>
          <p:cNvSpPr>
            <a:spLocks noGrp="1"/>
          </p:cNvSpPr>
          <p:nvPr>
            <p:ph type="ftr" sz="quarter" idx="5"/>
          </p:nvPr>
        </p:nvSpPr>
        <p:spPr/>
        <p:txBody>
          <a:bodyPr/>
          <a:lstStyle/>
          <a:p>
            <a:r>
              <a:rPr lang="sv-SE" sz="1050" dirty="0">
                <a:solidFill>
                  <a:srgbClr val="3C3C3C"/>
                </a:solidFill>
              </a:rPr>
              <a:t>Del 2 - Folkmängdens utveckling</a:t>
            </a:r>
          </a:p>
        </p:txBody>
      </p:sp>
      <p:cxnSp>
        <p:nvCxnSpPr>
          <p:cNvPr id="6" name="Rak koppling 5">
            <a:extLst>
              <a:ext uri="{FF2B5EF4-FFF2-40B4-BE49-F238E27FC236}">
                <a16:creationId xmlns:a16="http://schemas.microsoft.com/office/drawing/2014/main" id="{4D7F3173-08D5-48EE-AE8D-F09D08622474}"/>
              </a:ext>
              <a:ext uri="{C183D7F6-B498-43B3-948B-1728B52AA6E4}">
                <adec:decorative xmlns="" xmlns:adec="http://schemas.microsoft.com/office/drawing/2017/decorative" val="1"/>
              </a:ext>
            </a:extLst>
          </p:cNvPr>
          <p:cNvCxnSpPr>
            <a:cxnSpLocks/>
          </p:cNvCxnSpPr>
          <p:nvPr/>
        </p:nvCxnSpPr>
        <p:spPr>
          <a:xfrm flipH="1">
            <a:off x="2299600" y="395950"/>
            <a:ext cx="1" cy="42120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3">
            <a:extLst>
              <a:ext uri="{C183D7F6-B498-43B3-948B-1728B52AA6E4}">
                <adec:decorative xmlns="" xmlns:adec="http://schemas.microsoft.com/office/drawing/2017/decorative" val="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790" y="4799774"/>
            <a:ext cx="670706" cy="198790"/>
          </a:xfrm>
          <a:prstGeom prst="rect">
            <a:avLst/>
          </a:prstGeom>
          <a:noFill/>
          <a:extLst>
            <a:ext uri="{909E8E84-426E-40DD-AFC4-6F175D3DCCD1}">
              <a14:hiddenFill xmlns:a14="http://schemas.microsoft.com/office/drawing/2010/main">
                <a:solidFill>
                  <a:srgbClr val="FFFFFF"/>
                </a:solidFill>
              </a14:hiddenFill>
            </a:ext>
          </a:extLst>
        </p:spPr>
      </p:pic>
      <p:sp>
        <p:nvSpPr>
          <p:cNvPr id="21" name="Rektangel 20">
            <a:extLst>
              <a:ext uri="{FF2B5EF4-FFF2-40B4-BE49-F238E27FC236}">
                <a16:creationId xmlns:a16="http://schemas.microsoft.com/office/drawing/2014/main" id="{F4B47599-8BC2-453B-B446-CEB9BC3B4E45}"/>
              </a:ext>
            </a:extLst>
          </p:cNvPr>
          <p:cNvSpPr/>
          <p:nvPr/>
        </p:nvSpPr>
        <p:spPr>
          <a:xfrm>
            <a:off x="108000" y="360000"/>
            <a:ext cx="2025000" cy="4104000"/>
          </a:xfrm>
          <a:prstGeom prst="rect">
            <a:avLst/>
          </a:prstGeom>
          <a:noFill/>
          <a:ln w="12700" cap="flat" cmpd="sng" algn="ctr">
            <a:noFill/>
            <a:prstDash val="solid"/>
            <a:miter lim="800000"/>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ct val="150000"/>
              </a:lnSpc>
            </a:pPr>
            <a:r>
              <a:rPr lang="sv-SE" sz="1050" b="1" dirty="0">
                <a:solidFill>
                  <a:schemeClr val="tx1">
                    <a:lumMod val="75000"/>
                  </a:schemeClr>
                </a:solidFill>
                <a:latin typeface="HelveticaNeueLT W1G 55 Roman" panose="020B0604020202020204" pitchFamily="34" charset="0"/>
              </a:rPr>
              <a:t>FOLKMÄNGDENS</a:t>
            </a:r>
            <a:br>
              <a:rPr lang="sv-SE" sz="1050" b="1" dirty="0">
                <a:solidFill>
                  <a:schemeClr val="tx1">
                    <a:lumMod val="75000"/>
                  </a:schemeClr>
                </a:solidFill>
                <a:latin typeface="HelveticaNeueLT W1G 55 Roman" panose="020B0604020202020204" pitchFamily="34" charset="0"/>
              </a:rPr>
            </a:br>
            <a:r>
              <a:rPr lang="sv-SE" sz="1050" b="1" dirty="0">
                <a:solidFill>
                  <a:schemeClr val="tx1">
                    <a:lumMod val="75000"/>
                  </a:schemeClr>
                </a:solidFill>
                <a:latin typeface="HelveticaNeueLT W1G 55 Roman" panose="020B0604020202020204" pitchFamily="34" charset="0"/>
              </a:rPr>
              <a:t>UTVECKLING</a:t>
            </a: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b="1" dirty="0">
                <a:solidFill>
                  <a:schemeClr val="tx1">
                    <a:lumMod val="75000"/>
                  </a:schemeClr>
                </a:solidFill>
                <a:latin typeface="HelveticaNeueLT W1G 55 Roman" panose="020B0604020202020204" pitchFamily="34" charset="0"/>
              </a:rPr>
              <a:t/>
            </a:r>
            <a:br>
              <a:rPr lang="sv-SE" sz="900" b="1" dirty="0">
                <a:solidFill>
                  <a:schemeClr val="tx1">
                    <a:lumMod val="75000"/>
                  </a:schemeClr>
                </a:solidFill>
                <a:latin typeface="HelveticaNeueLT W1G 55 Roman" panose="020B0604020202020204" pitchFamily="34" charset="0"/>
              </a:rPr>
            </a:br>
            <a:r>
              <a:rPr lang="sv-SE" sz="900" i="1" dirty="0">
                <a:solidFill>
                  <a:schemeClr val="tx1">
                    <a:lumMod val="75000"/>
                  </a:schemeClr>
                </a:solidFill>
                <a:latin typeface="HelveticaNeueLT W1G 55 Roman" panose="020B0604020202020204" pitchFamily="34" charset="0"/>
              </a:rPr>
              <a:t>Historisk utveckling av </a:t>
            </a:r>
            <a:r>
              <a:rPr lang="sv-SE" sz="900" i="1">
                <a:solidFill>
                  <a:schemeClr val="tx1">
                    <a:lumMod val="75000"/>
                  </a:schemeClr>
                </a:solidFill>
                <a:latin typeface="HelveticaNeueLT W1G 55 Roman" panose="020B0604020202020204" pitchFamily="34" charset="0"/>
              </a:rPr>
              <a:t>folkmängden </a:t>
            </a:r>
            <a:r>
              <a:rPr lang="sv-SE" sz="900" i="1" smtClean="0">
                <a:solidFill>
                  <a:schemeClr val="tx1">
                    <a:lumMod val="75000"/>
                  </a:schemeClr>
                </a:solidFill>
                <a:latin typeface="HelveticaNeueLT W1G 55 Roman" panose="020B0604020202020204" pitchFamily="34" charset="0"/>
              </a:rPr>
              <a:t>1980-2020 </a:t>
            </a:r>
            <a:r>
              <a:rPr lang="sv-SE" sz="900" i="1" dirty="0">
                <a:solidFill>
                  <a:schemeClr val="tx1">
                    <a:lumMod val="75000"/>
                  </a:schemeClr>
                </a:solidFill>
                <a:latin typeface="HelveticaNeueLT W1G 55 Roman" panose="020B0604020202020204" pitchFamily="34" charset="0"/>
              </a:rPr>
              <a:t>samt prognostiserad </a:t>
            </a:r>
            <a:r>
              <a:rPr lang="sv-SE" sz="900" i="1">
                <a:solidFill>
                  <a:schemeClr val="tx1">
                    <a:lumMod val="75000"/>
                  </a:schemeClr>
                </a:solidFill>
                <a:latin typeface="HelveticaNeueLT W1G 55 Roman" panose="020B0604020202020204" pitchFamily="34" charset="0"/>
              </a:rPr>
              <a:t>folkmängd </a:t>
            </a:r>
            <a:r>
              <a:rPr lang="sv-SE" sz="900" i="1" smtClean="0">
                <a:solidFill>
                  <a:schemeClr val="tx1">
                    <a:lumMod val="75000"/>
                  </a:schemeClr>
                </a:solidFill>
                <a:latin typeface="HelveticaNeueLT W1G 55 Roman" panose="020B0604020202020204" pitchFamily="34" charset="0"/>
              </a:rPr>
              <a:t>2021-2030</a:t>
            </a: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r>
              <a:rPr lang="sv-SE" sz="900" dirty="0">
                <a:solidFill>
                  <a:schemeClr val="tx1">
                    <a:lumMod val="75000"/>
                  </a:schemeClr>
                </a:solidFill>
                <a:latin typeface="HelveticaNeueLT W1G 55 Roman" panose="020B0604020202020204" pitchFamily="34" charset="0"/>
              </a:rPr>
              <a:t>Folkmängden kan delas upp i tre åldersgrupper: 0-19 år, 20-64 år samt 65 och äldre. Uppdelningen ligger till grund för beräkningen av försörjningsbördan i kommunen. Trots att uppdelningen är grov ger den en god överblicksbild som gör det lätt att följa utvecklingen över tiden. </a:t>
            </a:r>
          </a:p>
          <a:p>
            <a:pPr>
              <a:lnSpc>
                <a:spcPct val="150000"/>
              </a:lnSpc>
            </a:pPr>
            <a:r>
              <a:rPr lang="sv-SE" sz="900" dirty="0">
                <a:solidFill>
                  <a:schemeClr val="tx1">
                    <a:lumMod val="75000"/>
                  </a:schemeClr>
                </a:solidFill>
                <a:latin typeface="HelveticaNeueLT W1G 55 Roman" panose="020B0604020202020204" pitchFamily="34" charset="0"/>
              </a:rPr>
              <a:t>I diagrammet till höger visas utvecklingen av dessa åldersgrupper från 1980 </a:t>
            </a:r>
            <a:r>
              <a:rPr lang="sv-SE" sz="900">
                <a:solidFill>
                  <a:schemeClr val="tx1">
                    <a:lumMod val="75000"/>
                  </a:schemeClr>
                </a:solidFill>
                <a:latin typeface="HelveticaNeueLT W1G 55 Roman" panose="020B0604020202020204" pitchFamily="34" charset="0"/>
              </a:rPr>
              <a:t>till </a:t>
            </a:r>
            <a:r>
              <a:rPr lang="sv-SE" sz="900" smtClean="0">
                <a:solidFill>
                  <a:schemeClr val="tx1">
                    <a:lumMod val="75000"/>
                  </a:schemeClr>
                </a:solidFill>
                <a:latin typeface="HelveticaNeueLT W1G 55 Roman" panose="020B0604020202020204" pitchFamily="34" charset="0"/>
              </a:rPr>
              <a:t>2030.</a:t>
            </a:r>
            <a:endParaRPr lang="sv-SE" sz="900"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a:p>
            <a:pPr>
              <a:lnSpc>
                <a:spcPct val="150000"/>
              </a:lnSpc>
            </a:pPr>
            <a:endParaRPr lang="sv-SE" sz="900" i="1" dirty="0">
              <a:solidFill>
                <a:schemeClr val="tx1">
                  <a:lumMod val="75000"/>
                </a:schemeClr>
              </a:solidFill>
              <a:latin typeface="HelveticaNeueLT W1G 55 Roman" panose="020B0604020202020204" pitchFamily="34" charset="0"/>
            </a:endParaRPr>
          </a:p>
        </p:txBody>
      </p:sp>
      <p:pic>
        <p:nvPicPr>
          <p:cNvPr id="7" name="Bildobjekt 6" descr="Linjediagram som visar faktisk och prognostiserad folkmängd år 1980 till 2030, dels totalt och dels uppdelat på åldersklasserna 0 till 19 år, 20 till 64 år samt 65 år eller äldre." title="Antal invånare i Ängelholms kommun 1980 till 2030"/>
          <p:cNvPicPr>
            <a:picLocks noChangeAspect="1"/>
          </p:cNvPicPr>
          <p:nvPr/>
        </p:nvPicPr>
        <p:blipFill>
          <a:blip r:embed="rId3"/>
          <a:stretch>
            <a:fillRect/>
          </a:stretch>
        </p:blipFill>
        <p:spPr>
          <a:xfrm>
            <a:off x="2768600" y="381000"/>
            <a:ext cx="5576663" cy="4267200"/>
          </a:xfrm>
          <a:prstGeom prst="rect">
            <a:avLst/>
          </a:prstGeom>
        </p:spPr>
      </p:pic>
    </p:spTree>
    <p:extLst>
      <p:ext uri="{BB962C8B-B14F-4D97-AF65-F5344CB8AC3E}">
        <p14:creationId xmlns:p14="http://schemas.microsoft.com/office/powerpoint/2010/main" val="671295359"/>
      </p:ext>
    </p:extLst>
  </p:cSld>
  <p:clrMapOvr>
    <a:masterClrMapping/>
  </p:clrMapOvr>
</p:sld>
</file>

<file path=ppt/theme/theme1.xml><?xml version="1.0" encoding="utf-8"?>
<a:theme xmlns:a="http://schemas.openxmlformats.org/drawingml/2006/main" name="Statisticon_pptmall_skarm16-9_v2x">
  <a:themeElements>
    <a:clrScheme name="Anpassat 1">
      <a:dk1>
        <a:srgbClr val="50505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atisticon">
      <a:majorFont>
        <a:latin typeface="HelveticaNeueLT W1G 55 Roman"/>
        <a:ea typeface=""/>
        <a:cs typeface=""/>
      </a:majorFont>
      <a:minorFont>
        <a:latin typeface="HelveticaNeueLT W1G 55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2759</TotalTime>
  <Words>2613</Words>
  <Application>Microsoft Office PowerPoint</Application>
  <PresentationFormat>Bildspel på skärmen (16:9)</PresentationFormat>
  <Paragraphs>810</Paragraphs>
  <Slides>40</Slides>
  <Notes>17</Notes>
  <HiddenSlides>0</HiddenSlides>
  <MMClips>0</MMClips>
  <ScaleCrop>false</ScaleCrop>
  <HeadingPairs>
    <vt:vector size="6" baseType="variant">
      <vt:variant>
        <vt:lpstr>Använt teckensnitt</vt:lpstr>
      </vt:variant>
      <vt:variant>
        <vt:i4>10</vt:i4>
      </vt:variant>
      <vt:variant>
        <vt:lpstr>Tema</vt:lpstr>
      </vt:variant>
      <vt:variant>
        <vt:i4>1</vt:i4>
      </vt:variant>
      <vt:variant>
        <vt:lpstr>Bildrubriker</vt:lpstr>
      </vt:variant>
      <vt:variant>
        <vt:i4>40</vt:i4>
      </vt:variant>
    </vt:vector>
  </HeadingPairs>
  <TitlesOfParts>
    <vt:vector size="51" baseType="lpstr">
      <vt:lpstr>HeiT</vt:lpstr>
      <vt:lpstr>Arial</vt:lpstr>
      <vt:lpstr>Calibri</vt:lpstr>
      <vt:lpstr>Franklin Gothic Book</vt:lpstr>
      <vt:lpstr>Franklin Gothic Medium</vt:lpstr>
      <vt:lpstr>HelveticaNeueLT W1G 55 Roman</vt:lpstr>
      <vt:lpstr>HelveticaNeueLT W1G 56 It</vt:lpstr>
      <vt:lpstr>HelveticaNeueLT W1G 75 Bd</vt:lpstr>
      <vt:lpstr>Times New Roman</vt:lpstr>
      <vt:lpstr>Verdana</vt:lpstr>
      <vt:lpstr>Statisticon_pptmall_skarm16-9_v2x</vt:lpstr>
      <vt:lpstr>BEFOLKNINGSPROGNOS 2021 - 2030  </vt:lpstr>
      <vt:lpstr>INNEHÅLLSFÖRTECKNING</vt:lpstr>
      <vt:lpstr>Del 1  INLEDNING OCH  SAMMANFATTNING</vt:lpstr>
      <vt:lpstr>INLEDNING</vt:lpstr>
      <vt:lpstr>INLEDNING (forts.)</vt:lpstr>
      <vt:lpstr>SAMMANFATTNING</vt:lpstr>
      <vt:lpstr>SAMMANFATTNING (forts.)</vt:lpstr>
      <vt:lpstr>Del 2  FOLKMÄNGDENS UTVECKLING</vt:lpstr>
      <vt:lpstr>FOLKMÄNGDENS UTVECKLING</vt:lpstr>
      <vt:lpstr>FOLKMÄNGDENS UTVECKLINGSTAKT</vt:lpstr>
      <vt:lpstr>FÖRSÖRJNINGSBÖRDA</vt:lpstr>
      <vt:lpstr>FÖDDA, DÖDA OCH FÖDELSEÖVERSKOTT</vt:lpstr>
      <vt:lpstr>IN- OCH UTFLYTTADE SAMT FLYTTNETTO</vt:lpstr>
      <vt:lpstr>FLYTTNETTO OCH FÖDELSEÖVERSKOTT</vt:lpstr>
      <vt:lpstr>Del 3 DEMOGRAFISKA EFFEKTER</vt:lpstr>
      <vt:lpstr>BEFOLKNINGENS SAMMANSÄTTNING EFTER ÅLDER</vt:lpstr>
      <vt:lpstr>FÖRÄNDRING I ÅLDERSSTRUKTUREN</vt:lpstr>
      <vt:lpstr>GENOMSNITTSÅLDER</vt:lpstr>
      <vt:lpstr>UTVECKLING AV ANTALET BARN</vt:lpstr>
      <vt:lpstr>UTVECKLING AV ANTALET UNGDOMAR</vt:lpstr>
      <vt:lpstr>UTVECKLING AV ANTALET VUXNA</vt:lpstr>
      <vt:lpstr>UTVECKLING AV ANTALET ÄLDRE</vt:lpstr>
      <vt:lpstr>Del 4  BAKGRUND OCH ANTAGANDEN</vt:lpstr>
      <vt:lpstr>BAKGRUND</vt:lpstr>
      <vt:lpstr>FOLKMÄNGDENS ÅLDERSSTRUKTUR</vt:lpstr>
      <vt:lpstr>ANTAL MÄN OCH KVINNOR</vt:lpstr>
      <vt:lpstr>KVINNORS FRUKTSAMHET I OLIKA ÅLDRAR </vt:lpstr>
      <vt:lpstr>FRUKTSAMHETENS UTVECKLING ÖVER TID</vt:lpstr>
      <vt:lpstr>IN- OCH UTFLYTTNING</vt:lpstr>
      <vt:lpstr>FLYTTARNA OCH ÅLDERSSTRUKTUREN</vt:lpstr>
      <vt:lpstr>INVÅNARNAS BENÄGENHET ATT FLYTTA</vt:lpstr>
      <vt:lpstr>KVINNORS BENÄGENHET ATT FLYTTA</vt:lpstr>
      <vt:lpstr>MÄNS BENÄGENHET ATT FLYTTA</vt:lpstr>
      <vt:lpstr>Del 5  METOD</vt:lpstr>
      <vt:lpstr>METODBESKRIVNING</vt:lpstr>
      <vt:lpstr>METODBESKRIVNING (forts.)</vt:lpstr>
      <vt:lpstr> TABELLBILAGA</vt:lpstr>
      <vt:lpstr>FOLKMÄNGD EFTER ÅLDERSKLASS</vt:lpstr>
      <vt:lpstr>FOLKMÄNGD EFTER ÅLDERSKLASS (forts.)</vt:lpstr>
      <vt:lpstr>KONTAKTUPPGIFTER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Befolkningsprognos Solna stad 2020 - 2029</dc:title>
  <dc:creator>Mats Forsberg</dc:creator>
  <cp:lastModifiedBy>Jonatan Zakrisson</cp:lastModifiedBy>
  <cp:revision>174</cp:revision>
  <cp:lastPrinted>2020-10-21T15:09:54Z</cp:lastPrinted>
  <dcterms:created xsi:type="dcterms:W3CDTF">2020-08-18T05:47:52Z</dcterms:created>
  <dcterms:modified xsi:type="dcterms:W3CDTF">2021-03-10T09:33:48Z</dcterms:modified>
</cp:coreProperties>
</file>